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84" r:id="rId2"/>
    <p:sldId id="324" r:id="rId3"/>
    <p:sldId id="325" r:id="rId4"/>
    <p:sldId id="322" r:id="rId5"/>
    <p:sldId id="347" r:id="rId6"/>
    <p:sldId id="327" r:id="rId7"/>
    <p:sldId id="339" r:id="rId8"/>
    <p:sldId id="330" r:id="rId9"/>
    <p:sldId id="328" r:id="rId10"/>
    <p:sldId id="336" r:id="rId11"/>
    <p:sldId id="331" r:id="rId12"/>
    <p:sldId id="337" r:id="rId13"/>
    <p:sldId id="348" r:id="rId14"/>
    <p:sldId id="344" r:id="rId15"/>
    <p:sldId id="332" r:id="rId16"/>
    <p:sldId id="333" r:id="rId17"/>
    <p:sldId id="340" r:id="rId18"/>
    <p:sldId id="341" r:id="rId19"/>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B80F88-3D59-F8D1-909E-669A1EBDC386}" name="Amy Clark" initials="AC" userId="S::Amy.Clark@eefoundation.org.uk::b1f5bb37-123a-4371-bbce-46262030f74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30C56D-8ADC-49A2-9B26-1CE8513C101C}" v="3" dt="2024-01-23T11:20:06.6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61" d="100"/>
          <a:sy n="61" d="100"/>
        </p:scale>
        <p:origin x="62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37976E-981B-4103-9A73-13F736C8D25C}" type="datetimeFigureOut">
              <a:t>1/24/2024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0E9400-6418-47E9-845F-908C961E3E47}" type="slidenum">
              <a:t>‹#›</a:t>
            </a:fld>
            <a:endParaRPr lang="en-GB"/>
          </a:p>
        </p:txBody>
      </p:sp>
    </p:spTree>
    <p:extLst>
      <p:ext uri="{BB962C8B-B14F-4D97-AF65-F5344CB8AC3E}">
        <p14:creationId xmlns:p14="http://schemas.microsoft.com/office/powerpoint/2010/main" val="2513569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a:ea typeface="Calibri"/>
              <a:cs typeface="Calibri"/>
            </a:endParaRPr>
          </a:p>
        </p:txBody>
      </p:sp>
      <p:sp>
        <p:nvSpPr>
          <p:cNvPr id="4" name="Slide Number Placeholder 3"/>
          <p:cNvSpPr>
            <a:spLocks noGrp="1"/>
          </p:cNvSpPr>
          <p:nvPr>
            <p:ph type="sldNum" sz="quarter" idx="5"/>
          </p:nvPr>
        </p:nvSpPr>
        <p:spPr/>
        <p:txBody>
          <a:bodyPr/>
          <a:lstStyle/>
          <a:p>
            <a:fld id="{6B73BF4C-0AB0-8044-9DF2-53854F6B591F}" type="slidenum">
              <a:rPr lang="fr-FR" smtClean="0"/>
              <a:t>4</a:t>
            </a:fld>
            <a:endParaRPr lang="fr-FR"/>
          </a:p>
        </p:txBody>
      </p:sp>
    </p:spTree>
    <p:extLst>
      <p:ext uri="{BB962C8B-B14F-4D97-AF65-F5344CB8AC3E}">
        <p14:creationId xmlns:p14="http://schemas.microsoft.com/office/powerpoint/2010/main" val="3222898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6B73BF4C-0AB0-8044-9DF2-53854F6B591F}" type="slidenum">
              <a:rPr lang="fr-FR" smtClean="0"/>
              <a:t>16</a:t>
            </a:fld>
            <a:endParaRPr lang="fr-FR"/>
          </a:p>
        </p:txBody>
      </p:sp>
    </p:spTree>
    <p:extLst>
      <p:ext uri="{BB962C8B-B14F-4D97-AF65-F5344CB8AC3E}">
        <p14:creationId xmlns:p14="http://schemas.microsoft.com/office/powerpoint/2010/main" val="1200364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6B73BF4C-0AB0-8044-9DF2-53854F6B591F}" type="slidenum">
              <a:rPr lang="fr-FR" smtClean="0"/>
              <a:t>17</a:t>
            </a:fld>
            <a:endParaRPr lang="fr-FR"/>
          </a:p>
        </p:txBody>
      </p:sp>
    </p:spTree>
    <p:extLst>
      <p:ext uri="{BB962C8B-B14F-4D97-AF65-F5344CB8AC3E}">
        <p14:creationId xmlns:p14="http://schemas.microsoft.com/office/powerpoint/2010/main" val="1399516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a:ea typeface="Calibri"/>
              <a:cs typeface="Calibri"/>
            </a:endParaRPr>
          </a:p>
        </p:txBody>
      </p:sp>
      <p:sp>
        <p:nvSpPr>
          <p:cNvPr id="4" name="Slide Number Placeholder 3"/>
          <p:cNvSpPr>
            <a:spLocks noGrp="1"/>
          </p:cNvSpPr>
          <p:nvPr>
            <p:ph type="sldNum" sz="quarter" idx="5"/>
          </p:nvPr>
        </p:nvSpPr>
        <p:spPr/>
        <p:txBody>
          <a:bodyPr/>
          <a:lstStyle/>
          <a:p>
            <a:fld id="{6B73BF4C-0AB0-8044-9DF2-53854F6B591F}" type="slidenum">
              <a:rPr lang="fr-FR" smtClean="0"/>
              <a:t>18</a:t>
            </a:fld>
            <a:endParaRPr lang="fr-FR"/>
          </a:p>
        </p:txBody>
      </p:sp>
    </p:spTree>
    <p:extLst>
      <p:ext uri="{BB962C8B-B14F-4D97-AF65-F5344CB8AC3E}">
        <p14:creationId xmlns:p14="http://schemas.microsoft.com/office/powerpoint/2010/main" val="2862628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a:ea typeface="Calibri"/>
              <a:cs typeface="Calibri"/>
            </a:endParaRPr>
          </a:p>
        </p:txBody>
      </p:sp>
      <p:sp>
        <p:nvSpPr>
          <p:cNvPr id="4" name="Slide Number Placeholder 3"/>
          <p:cNvSpPr>
            <a:spLocks noGrp="1"/>
          </p:cNvSpPr>
          <p:nvPr>
            <p:ph type="sldNum" sz="quarter" idx="5"/>
          </p:nvPr>
        </p:nvSpPr>
        <p:spPr/>
        <p:txBody>
          <a:bodyPr/>
          <a:lstStyle/>
          <a:p>
            <a:fld id="{6B73BF4C-0AB0-8044-9DF2-53854F6B591F}" type="slidenum">
              <a:rPr lang="fr-FR" smtClean="0"/>
              <a:t>5</a:t>
            </a:fld>
            <a:endParaRPr lang="fr-FR"/>
          </a:p>
        </p:txBody>
      </p:sp>
    </p:spTree>
    <p:extLst>
      <p:ext uri="{BB962C8B-B14F-4D97-AF65-F5344CB8AC3E}">
        <p14:creationId xmlns:p14="http://schemas.microsoft.com/office/powerpoint/2010/main" val="2068234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a:ea typeface="Calibri"/>
              <a:cs typeface="Calibri"/>
            </a:endParaRPr>
          </a:p>
        </p:txBody>
      </p:sp>
      <p:sp>
        <p:nvSpPr>
          <p:cNvPr id="4" name="Slide Number Placeholder 3"/>
          <p:cNvSpPr>
            <a:spLocks noGrp="1"/>
          </p:cNvSpPr>
          <p:nvPr>
            <p:ph type="sldNum" sz="quarter" idx="5"/>
          </p:nvPr>
        </p:nvSpPr>
        <p:spPr/>
        <p:txBody>
          <a:bodyPr/>
          <a:lstStyle/>
          <a:p>
            <a:fld id="{6B73BF4C-0AB0-8044-9DF2-53854F6B591F}" type="slidenum">
              <a:rPr lang="fr-FR" smtClean="0"/>
              <a:t>6</a:t>
            </a:fld>
            <a:endParaRPr lang="fr-FR"/>
          </a:p>
        </p:txBody>
      </p:sp>
    </p:spTree>
    <p:extLst>
      <p:ext uri="{BB962C8B-B14F-4D97-AF65-F5344CB8AC3E}">
        <p14:creationId xmlns:p14="http://schemas.microsoft.com/office/powerpoint/2010/main" val="707610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Cambridgeshire, Norfolk Suffolk, Bournemouth, Christchurch and Poole, Cornwall, Devon, Dorset, Plymouth, Torbay, Darlington, Gateshead, Hartlepool, Middlesbrough, North Tyneside, Redcar and Cleveland, South Tyneside, Stockton-on-Tees,  Sunderland, East Riding of Yorkshire, Kingston upon Hull, North East Lincolnshire, North Lincolnshire, North Yorkshire, York, Brighton and Hove, East Sussex, Isle of Wight, Kent, Medway, Surrey, West Sussex, Derby, Derbyshire, Nottingham, Nottinghamshire, Portsmouth, Reading, Slough, Southampton, Bracknell Forest, Buckinghamshire, Hampshire, Milton Keynes, Oxfordshire, West Berkshire, Windsor and Maidenhead, Wokingham, Hammersmith and Fulham, Lambeth, Lewisham, Southwark, Wandsworth, Bexley, Bromley, Croydon, Ealing, Greenwich, Hillingdon, Hounslow, Kingston upon Thames, Merton, Richmond upon Thames, Sutton, Durham, Newcastle upon Tyne, Northumberland</a:t>
            </a:r>
          </a:p>
        </p:txBody>
      </p:sp>
      <p:sp>
        <p:nvSpPr>
          <p:cNvPr id="4" name="Slide Number Placeholder 3"/>
          <p:cNvSpPr>
            <a:spLocks noGrp="1"/>
          </p:cNvSpPr>
          <p:nvPr>
            <p:ph type="sldNum" sz="quarter" idx="5"/>
          </p:nvPr>
        </p:nvSpPr>
        <p:spPr/>
        <p:txBody>
          <a:bodyPr/>
          <a:lstStyle/>
          <a:p>
            <a:fld id="{6B73BF4C-0AB0-8044-9DF2-53854F6B591F}" type="slidenum">
              <a:rPr lang="fr-FR" smtClean="0"/>
              <a:t>8</a:t>
            </a:fld>
            <a:endParaRPr lang="fr-FR"/>
          </a:p>
        </p:txBody>
      </p:sp>
    </p:spTree>
    <p:extLst>
      <p:ext uri="{BB962C8B-B14F-4D97-AF65-F5344CB8AC3E}">
        <p14:creationId xmlns:p14="http://schemas.microsoft.com/office/powerpoint/2010/main" val="1184599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Calibri" panose="020F0502020204030204" pitchFamily="34" charset="0"/>
              </a:rPr>
              <a:t>Cambridgeshire, Norfolk, Suffolk, Bournemouth, Christchurch and Poole, Isle of Scilly, Cornwall, Devon, Dorset, Plymouth, Torbay, Darlington, Gateshead, Hartlepool, Middlesbrough, North Tyneside, Redcar and Cleveland, South Tyneside, Stockton-on-Tees, Sunderland, East Riding of Yorkshire, Kingston upon Hull, North East Lincolnshire, North Lincolnshire, North Yorkshire, York, Brighton and Hove, East Sussex, Isle of Wight, Kent, Medway, Surrey, West Sussex, Derby, Derbyshire, Nottingham, Nottinghamshire, Portsmouth, Reading, Slough, Southampton, Bracknell Forest, Buckinghamshire, Hampshire, Milton Keynes, Oxfordshire, West Berkshire, Windsor and Maidenhead, Wokingham, Barnsley, Bradford, Calderdale, Doncaster, Kirklees, Leeds, Rotherham, Sheffield, Wakefield</a:t>
            </a:r>
            <a:endParaRPr lang="en-GB" dirty="0"/>
          </a:p>
        </p:txBody>
      </p:sp>
      <p:sp>
        <p:nvSpPr>
          <p:cNvPr id="4" name="Slide Number Placeholder 3"/>
          <p:cNvSpPr>
            <a:spLocks noGrp="1"/>
          </p:cNvSpPr>
          <p:nvPr>
            <p:ph type="sldNum" sz="quarter" idx="5"/>
          </p:nvPr>
        </p:nvSpPr>
        <p:spPr/>
        <p:txBody>
          <a:bodyPr/>
          <a:lstStyle/>
          <a:p>
            <a:fld id="{6B73BF4C-0AB0-8044-9DF2-53854F6B591F}" type="slidenum">
              <a:rPr lang="fr-FR" smtClean="0"/>
              <a:t>9</a:t>
            </a:fld>
            <a:endParaRPr lang="fr-FR"/>
          </a:p>
        </p:txBody>
      </p:sp>
    </p:spTree>
    <p:extLst>
      <p:ext uri="{BB962C8B-B14F-4D97-AF65-F5344CB8AC3E}">
        <p14:creationId xmlns:p14="http://schemas.microsoft.com/office/powerpoint/2010/main" val="817668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GB">
              <a:cs typeface="Calibri"/>
            </a:endParaRPr>
          </a:p>
        </p:txBody>
      </p:sp>
      <p:sp>
        <p:nvSpPr>
          <p:cNvPr id="4" name="Slide Number Placeholder 3"/>
          <p:cNvSpPr>
            <a:spLocks noGrp="1"/>
          </p:cNvSpPr>
          <p:nvPr>
            <p:ph type="sldNum" sz="quarter" idx="5"/>
          </p:nvPr>
        </p:nvSpPr>
        <p:spPr/>
        <p:txBody>
          <a:bodyPr/>
          <a:lstStyle/>
          <a:p>
            <a:fld id="{6B73BF4C-0AB0-8044-9DF2-53854F6B591F}" type="slidenum">
              <a:rPr lang="fr-FR" smtClean="0"/>
              <a:t>10</a:t>
            </a:fld>
            <a:endParaRPr lang="fr-FR"/>
          </a:p>
        </p:txBody>
      </p:sp>
    </p:spTree>
    <p:extLst>
      <p:ext uri="{BB962C8B-B14F-4D97-AF65-F5344CB8AC3E}">
        <p14:creationId xmlns:p14="http://schemas.microsoft.com/office/powerpoint/2010/main" val="866448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6B73BF4C-0AB0-8044-9DF2-53854F6B591F}" type="slidenum">
              <a:rPr lang="fr-FR" smtClean="0"/>
              <a:t>11</a:t>
            </a:fld>
            <a:endParaRPr lang="fr-FR"/>
          </a:p>
        </p:txBody>
      </p:sp>
    </p:spTree>
    <p:extLst>
      <p:ext uri="{BB962C8B-B14F-4D97-AF65-F5344CB8AC3E}">
        <p14:creationId xmlns:p14="http://schemas.microsoft.com/office/powerpoint/2010/main" val="2710039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6B73BF4C-0AB0-8044-9DF2-53854F6B591F}" type="slidenum">
              <a:rPr lang="fr-FR" smtClean="0"/>
              <a:t>13</a:t>
            </a:fld>
            <a:endParaRPr lang="fr-FR"/>
          </a:p>
        </p:txBody>
      </p:sp>
    </p:spTree>
    <p:extLst>
      <p:ext uri="{BB962C8B-B14F-4D97-AF65-F5344CB8AC3E}">
        <p14:creationId xmlns:p14="http://schemas.microsoft.com/office/powerpoint/2010/main" val="410085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6B73BF4C-0AB0-8044-9DF2-53854F6B591F}" type="slidenum">
              <a:rPr lang="fr-FR" smtClean="0"/>
              <a:t>15</a:t>
            </a:fld>
            <a:endParaRPr lang="fr-FR"/>
          </a:p>
        </p:txBody>
      </p:sp>
    </p:spTree>
    <p:extLst>
      <p:ext uri="{BB962C8B-B14F-4D97-AF65-F5344CB8AC3E}">
        <p14:creationId xmlns:p14="http://schemas.microsoft.com/office/powerpoint/2010/main" val="1646023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GB"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p:spTree>
      <p:nvGrpSpPr>
        <p:cNvPr id="1" name=""/>
        <p:cNvGrpSpPr/>
        <p:nvPr/>
      </p:nvGrpSpPr>
      <p:grpSpPr>
        <a:xfrm>
          <a:off x="0" y="0"/>
          <a:ext cx="0" cy="0"/>
          <a:chOff x="0" y="0"/>
          <a:chExt cx="0" cy="0"/>
        </a:xfrm>
      </p:grpSpPr>
      <p:sp>
        <p:nvSpPr>
          <p:cNvPr id="13" name="object 8"/>
          <p:cNvSpPr/>
          <p:nvPr/>
        </p:nvSpPr>
        <p:spPr>
          <a:xfrm>
            <a:off x="2233286" y="6477186"/>
            <a:ext cx="183727"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sz="2397"/>
          </a:p>
        </p:txBody>
      </p:sp>
      <p:sp>
        <p:nvSpPr>
          <p:cNvPr id="14" name="object 9"/>
          <p:cNvSpPr/>
          <p:nvPr/>
        </p:nvSpPr>
        <p:spPr>
          <a:xfrm>
            <a:off x="0" y="6026155"/>
            <a:ext cx="12192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sz="2397"/>
          </a:p>
        </p:txBody>
      </p:sp>
      <p:sp>
        <p:nvSpPr>
          <p:cNvPr id="39" name="object 15"/>
          <p:cNvSpPr txBox="1">
            <a:spLocks/>
          </p:cNvSpPr>
          <p:nvPr/>
        </p:nvSpPr>
        <p:spPr>
          <a:xfrm>
            <a:off x="2417011" y="6477186"/>
            <a:ext cx="1662764" cy="154338"/>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6913">
              <a:lnSpc>
                <a:spcPts val="1212"/>
              </a:lnSpc>
            </a:pPr>
            <a:r>
              <a:rPr lang="en-GB" sz="1332" spc="-7">
                <a:latin typeface="Helvetica Neue"/>
              </a:rPr>
              <a:t>@EducEndowFoundn</a:t>
            </a:r>
          </a:p>
        </p:txBody>
      </p:sp>
      <p:sp>
        <p:nvSpPr>
          <p:cNvPr id="40" name="object 18"/>
          <p:cNvSpPr txBox="1">
            <a:spLocks noGrp="1"/>
          </p:cNvSpPr>
          <p:nvPr>
            <p:ph type="sldNum" sz="quarter" idx="4294967295"/>
          </p:nvPr>
        </p:nvSpPr>
        <p:spPr>
          <a:xfrm>
            <a:off x="11582134" y="6397618"/>
            <a:ext cx="143933" cy="461665"/>
          </a:xfrm>
          <a:prstGeom prst="rect">
            <a:avLst/>
          </a:prstGeom>
        </p:spPr>
        <p:txBody>
          <a:bodyPr vert="horz" wrap="square" lIns="0" tIns="0" rIns="0" bIns="0" rtlCol="0">
            <a:spAutoFit/>
          </a:bodyPr>
          <a:lstStyle/>
          <a:p>
            <a:pPr marL="33825">
              <a:lnSpc>
                <a:spcPts val="1212"/>
              </a:lnSpc>
            </a:pPr>
            <a:fld id="{81D60167-4931-47E6-BA6A-407CBD079E47}" type="slidenum">
              <a:rPr lang="en-GB" sz="1065" smtClean="0">
                <a:latin typeface="Arial" panose="020B0604020202020204" pitchFamily="34" charset="0"/>
                <a:cs typeface="Arial" panose="020B0604020202020204" pitchFamily="34" charset="0"/>
              </a:rPr>
              <a:pPr marL="33825">
                <a:lnSpc>
                  <a:spcPts val="1212"/>
                </a:lnSpc>
              </a:pPr>
              <a:t>‹#›</a:t>
            </a:fld>
            <a:endParaRPr lang="en-GB" sz="1065">
              <a:latin typeface="Arial" panose="020B0604020202020204" pitchFamily="34" charset="0"/>
              <a:cs typeface="Arial" panose="020B0604020202020204" pitchFamily="34" charset="0"/>
            </a:endParaRPr>
          </a:p>
        </p:txBody>
      </p:sp>
      <p:sp>
        <p:nvSpPr>
          <p:cNvPr id="15" name="Text Placeholder 9"/>
          <p:cNvSpPr>
            <a:spLocks noGrp="1"/>
          </p:cNvSpPr>
          <p:nvPr>
            <p:ph type="body" sz="quarter" idx="12" hasCustomPrompt="1"/>
          </p:nvPr>
        </p:nvSpPr>
        <p:spPr>
          <a:xfrm>
            <a:off x="452829" y="283284"/>
            <a:ext cx="9410700" cy="873372"/>
          </a:xfrm>
          <a:prstGeom prst="rect">
            <a:avLst/>
          </a:prstGeom>
        </p:spPr>
        <p:txBody>
          <a:bodyPr vert="horz"/>
          <a:lstStyle>
            <a:lvl1pPr marL="0" indent="0">
              <a:lnSpc>
                <a:spcPct val="110000"/>
              </a:lnSpc>
              <a:buNone/>
              <a:defRPr sz="1998" b="0" i="0" spc="400">
                <a:solidFill>
                  <a:srgbClr val="405866"/>
                </a:solidFill>
                <a:latin typeface="Arial" panose="020B0604020202020204" pitchFamily="34" charset="0"/>
                <a:ea typeface="Helvetica Neue" charset="0"/>
                <a:cs typeface="Arial" panose="020B0604020202020204" pitchFamily="34" charset="0"/>
              </a:defRPr>
            </a:lvl1pPr>
            <a:lvl2pPr marL="608853" indent="0">
              <a:buNone/>
              <a:defRPr sz="1998" spc="400">
                <a:latin typeface="Gotham Bold"/>
                <a:cs typeface="Gotham Bold"/>
              </a:defRPr>
            </a:lvl2pPr>
            <a:lvl3pPr marL="1217706" indent="0">
              <a:buNone/>
              <a:defRPr sz="1998" spc="400">
                <a:latin typeface="Gotham Bold"/>
                <a:cs typeface="Gotham Bold"/>
              </a:defRPr>
            </a:lvl3pPr>
            <a:lvl4pPr marL="1826560" indent="0">
              <a:buNone/>
              <a:defRPr sz="1998" spc="400">
                <a:latin typeface="Gotham Bold"/>
                <a:cs typeface="Gotham Bold"/>
              </a:defRPr>
            </a:lvl4pPr>
            <a:lvl5pPr marL="2435413" indent="0">
              <a:buNone/>
              <a:defRPr sz="1998" spc="400">
                <a:latin typeface="Gotham Bold"/>
                <a:cs typeface="Gotham Bold"/>
              </a:defRPr>
            </a:lvl5pPr>
          </a:lstStyle>
          <a:p>
            <a:pPr lvl="0"/>
            <a:r>
              <a:rPr lang="en-GB"/>
              <a:t>CLICK TO EDIT MASTER TEXT STYLES</a:t>
            </a:r>
          </a:p>
        </p:txBody>
      </p:sp>
      <p:pic>
        <p:nvPicPr>
          <p:cNvPr id="3" name="Picture 2">
            <a:extLst>
              <a:ext uri="{FF2B5EF4-FFF2-40B4-BE49-F238E27FC236}">
                <a16:creationId xmlns:a16="http://schemas.microsoft.com/office/drawing/2014/main" id="{8A28C9DF-3C54-475A-87D3-0EE2E7C6A9B6}"/>
              </a:ext>
            </a:extLst>
          </p:cNvPr>
          <p:cNvPicPr>
            <a:picLocks noChangeAspect="1"/>
          </p:cNvPicPr>
          <p:nvPr/>
        </p:nvPicPr>
        <p:blipFill>
          <a:blip r:embed="rId2"/>
          <a:stretch>
            <a:fillRect/>
          </a:stretch>
        </p:blipFill>
        <p:spPr>
          <a:xfrm>
            <a:off x="192000" y="6081359"/>
            <a:ext cx="1382400" cy="776641"/>
          </a:xfrm>
          <a:prstGeom prst="rect">
            <a:avLst/>
          </a:prstGeom>
        </p:spPr>
      </p:pic>
      <p:sp>
        <p:nvSpPr>
          <p:cNvPr id="8" name="object 8">
            <a:extLst>
              <a:ext uri="{FF2B5EF4-FFF2-40B4-BE49-F238E27FC236}">
                <a16:creationId xmlns:a16="http://schemas.microsoft.com/office/drawing/2014/main" id="{E3DF91EF-8B68-429E-A7AF-0B905335CD4D}"/>
              </a:ext>
            </a:extLst>
          </p:cNvPr>
          <p:cNvSpPr/>
          <p:nvPr userDrawn="1"/>
        </p:nvSpPr>
        <p:spPr>
          <a:xfrm>
            <a:off x="2233286" y="6477186"/>
            <a:ext cx="183727"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sz="2397"/>
          </a:p>
        </p:txBody>
      </p:sp>
      <p:sp>
        <p:nvSpPr>
          <p:cNvPr id="9" name="object 9">
            <a:extLst>
              <a:ext uri="{FF2B5EF4-FFF2-40B4-BE49-F238E27FC236}">
                <a16:creationId xmlns:a16="http://schemas.microsoft.com/office/drawing/2014/main" id="{A01899BB-228E-4EB0-97A0-461647FB6C0B}"/>
              </a:ext>
            </a:extLst>
          </p:cNvPr>
          <p:cNvSpPr/>
          <p:nvPr userDrawn="1"/>
        </p:nvSpPr>
        <p:spPr>
          <a:xfrm>
            <a:off x="0" y="6026155"/>
            <a:ext cx="12192000" cy="0"/>
          </a:xfrm>
          <a:custGeom>
            <a:avLst/>
            <a:gdLst/>
            <a:ahLst/>
            <a:cxnLst/>
            <a:rect l="l" t="t" r="r" b="b"/>
            <a:pathLst>
              <a:path w="9144000">
                <a:moveTo>
                  <a:pt x="0" y="0"/>
                </a:moveTo>
                <a:lnTo>
                  <a:pt x="9144000" y="0"/>
                </a:lnTo>
              </a:path>
            </a:pathLst>
          </a:custGeom>
          <a:ln w="6350">
            <a:solidFill>
              <a:srgbClr val="2C3A42"/>
            </a:solidFill>
          </a:ln>
        </p:spPr>
        <p:txBody>
          <a:bodyPr wrap="square" lIns="0" tIns="0" rIns="0" bIns="0" rtlCol="0"/>
          <a:lstStyle/>
          <a:p>
            <a:endParaRPr sz="2397"/>
          </a:p>
        </p:txBody>
      </p:sp>
      <p:sp>
        <p:nvSpPr>
          <p:cNvPr id="10" name="object 15">
            <a:extLst>
              <a:ext uri="{FF2B5EF4-FFF2-40B4-BE49-F238E27FC236}">
                <a16:creationId xmlns:a16="http://schemas.microsoft.com/office/drawing/2014/main" id="{99888196-8B17-411A-9905-099883DEC56C}"/>
              </a:ext>
            </a:extLst>
          </p:cNvPr>
          <p:cNvSpPr txBox="1">
            <a:spLocks/>
          </p:cNvSpPr>
          <p:nvPr userDrawn="1"/>
        </p:nvSpPr>
        <p:spPr>
          <a:xfrm>
            <a:off x="2417011" y="6477186"/>
            <a:ext cx="1662764" cy="154338"/>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6913">
              <a:lnSpc>
                <a:spcPts val="1212"/>
              </a:lnSpc>
            </a:pPr>
            <a:r>
              <a:rPr lang="en-GB" sz="1332" spc="-7">
                <a:latin typeface="Helvetica Neue"/>
              </a:rPr>
              <a:t>@EducEndowFoundn</a:t>
            </a:r>
          </a:p>
        </p:txBody>
      </p:sp>
      <p:pic>
        <p:nvPicPr>
          <p:cNvPr id="11" name="Picture 10">
            <a:extLst>
              <a:ext uri="{FF2B5EF4-FFF2-40B4-BE49-F238E27FC236}">
                <a16:creationId xmlns:a16="http://schemas.microsoft.com/office/drawing/2014/main" id="{81D680A4-BCED-4E97-BC04-0510C69BE100}"/>
              </a:ext>
            </a:extLst>
          </p:cNvPr>
          <p:cNvPicPr>
            <a:picLocks noChangeAspect="1"/>
          </p:cNvPicPr>
          <p:nvPr userDrawn="1"/>
        </p:nvPicPr>
        <p:blipFill>
          <a:blip r:embed="rId2"/>
          <a:stretch>
            <a:fillRect/>
          </a:stretch>
        </p:blipFill>
        <p:spPr>
          <a:xfrm>
            <a:off x="192000" y="6081359"/>
            <a:ext cx="1382400" cy="776641"/>
          </a:xfrm>
          <a:prstGeom prst="rect">
            <a:avLst/>
          </a:prstGeom>
        </p:spPr>
      </p:pic>
    </p:spTree>
    <p:extLst>
      <p:ext uri="{BB962C8B-B14F-4D97-AF65-F5344CB8AC3E}">
        <p14:creationId xmlns:p14="http://schemas.microsoft.com/office/powerpoint/2010/main" val="1252589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Orange Title Page">
    <p:spTree>
      <p:nvGrpSpPr>
        <p:cNvPr id="1" name=""/>
        <p:cNvGrpSpPr/>
        <p:nvPr/>
      </p:nvGrpSpPr>
      <p:grpSpPr>
        <a:xfrm>
          <a:off x="0" y="0"/>
          <a:ext cx="0" cy="0"/>
          <a:chOff x="0" y="0"/>
          <a:chExt cx="0" cy="0"/>
        </a:xfrm>
      </p:grpSpPr>
      <p:sp>
        <p:nvSpPr>
          <p:cNvPr id="14" name="object 2"/>
          <p:cNvSpPr/>
          <p:nvPr/>
        </p:nvSpPr>
        <p:spPr>
          <a:xfrm>
            <a:off x="8" y="1"/>
            <a:ext cx="12192000" cy="6026753"/>
          </a:xfrm>
          <a:custGeom>
            <a:avLst/>
            <a:gdLst/>
            <a:ahLst/>
            <a:cxnLst/>
            <a:rect l="l" t="t" r="r" b="b"/>
            <a:pathLst>
              <a:path w="9144000" h="4525645">
                <a:moveTo>
                  <a:pt x="9143987" y="0"/>
                </a:moveTo>
                <a:lnTo>
                  <a:pt x="2243988" y="0"/>
                </a:lnTo>
                <a:lnTo>
                  <a:pt x="0" y="4525200"/>
                </a:lnTo>
                <a:lnTo>
                  <a:pt x="9143987" y="4525200"/>
                </a:lnTo>
                <a:lnTo>
                  <a:pt x="9143987" y="0"/>
                </a:lnTo>
                <a:close/>
              </a:path>
            </a:pathLst>
          </a:custGeom>
          <a:solidFill>
            <a:srgbClr val="F15C22"/>
          </a:solidFill>
        </p:spPr>
        <p:txBody>
          <a:bodyPr wrap="square" lIns="0" tIns="0" rIns="0" bIns="0" rtlCol="0"/>
          <a:lstStyle/>
          <a:p>
            <a:endParaRPr sz="2397"/>
          </a:p>
        </p:txBody>
      </p:sp>
      <p:sp>
        <p:nvSpPr>
          <p:cNvPr id="15" name="object 3"/>
          <p:cNvSpPr/>
          <p:nvPr/>
        </p:nvSpPr>
        <p:spPr>
          <a:xfrm>
            <a:off x="0" y="1"/>
            <a:ext cx="3017520" cy="6026753"/>
          </a:xfrm>
          <a:custGeom>
            <a:avLst/>
            <a:gdLst/>
            <a:ahLst/>
            <a:cxnLst/>
            <a:rect l="l" t="t" r="r" b="b"/>
            <a:pathLst>
              <a:path w="2263140" h="4525645">
                <a:moveTo>
                  <a:pt x="2262644" y="0"/>
                </a:moveTo>
                <a:lnTo>
                  <a:pt x="0" y="0"/>
                </a:lnTo>
                <a:lnTo>
                  <a:pt x="0" y="4525200"/>
                </a:lnTo>
                <a:lnTo>
                  <a:pt x="2262644" y="0"/>
                </a:lnTo>
                <a:close/>
              </a:path>
            </a:pathLst>
          </a:custGeom>
          <a:solidFill>
            <a:srgbClr val="FCCCAD"/>
          </a:solidFill>
        </p:spPr>
        <p:txBody>
          <a:bodyPr wrap="square" lIns="0" tIns="0" rIns="0" bIns="0" rtlCol="0"/>
          <a:lstStyle/>
          <a:p>
            <a:endParaRPr sz="2397"/>
          </a:p>
        </p:txBody>
      </p:sp>
      <p:sp>
        <p:nvSpPr>
          <p:cNvPr id="16" name="object 4"/>
          <p:cNvSpPr/>
          <p:nvPr/>
        </p:nvSpPr>
        <p:spPr>
          <a:xfrm>
            <a:off x="-4" y="1"/>
            <a:ext cx="3017520" cy="6026753"/>
          </a:xfrm>
          <a:custGeom>
            <a:avLst/>
            <a:gdLst/>
            <a:ahLst/>
            <a:cxnLst/>
            <a:rect l="l" t="t" r="r" b="b"/>
            <a:pathLst>
              <a:path w="2263140" h="4525645">
                <a:moveTo>
                  <a:pt x="2262644" y="0"/>
                </a:moveTo>
                <a:lnTo>
                  <a:pt x="1293050" y="0"/>
                </a:lnTo>
                <a:lnTo>
                  <a:pt x="0" y="1033894"/>
                </a:lnTo>
                <a:lnTo>
                  <a:pt x="0" y="4525200"/>
                </a:lnTo>
                <a:lnTo>
                  <a:pt x="2262644" y="0"/>
                </a:lnTo>
                <a:close/>
              </a:path>
            </a:pathLst>
          </a:custGeom>
          <a:solidFill>
            <a:srgbClr val="F68C59"/>
          </a:solidFill>
        </p:spPr>
        <p:txBody>
          <a:bodyPr wrap="square" lIns="0" tIns="0" rIns="0" bIns="0" rtlCol="0"/>
          <a:lstStyle/>
          <a:p>
            <a:endParaRPr sz="2397"/>
          </a:p>
        </p:txBody>
      </p:sp>
      <p:sp>
        <p:nvSpPr>
          <p:cNvPr id="19" name="object 7"/>
          <p:cNvSpPr/>
          <p:nvPr/>
        </p:nvSpPr>
        <p:spPr>
          <a:xfrm>
            <a:off x="2064001" y="6553509"/>
            <a:ext cx="183727"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sz="2397"/>
          </a:p>
        </p:txBody>
      </p:sp>
      <p:sp>
        <p:nvSpPr>
          <p:cNvPr id="28" name="object 15"/>
          <p:cNvSpPr txBox="1">
            <a:spLocks/>
          </p:cNvSpPr>
          <p:nvPr/>
        </p:nvSpPr>
        <p:spPr>
          <a:xfrm>
            <a:off x="2246401" y="6551601"/>
            <a:ext cx="1648748" cy="154338"/>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6913">
              <a:lnSpc>
                <a:spcPts val="1212"/>
              </a:lnSpc>
            </a:pPr>
            <a:r>
              <a:rPr lang="en-GB" sz="1065" spc="-7"/>
              <a:t>@</a:t>
            </a:r>
            <a:r>
              <a:rPr lang="en-GB" sz="1332" spc="-7">
                <a:latin typeface="Helvetica Neue"/>
              </a:rPr>
              <a:t>EducEndowFoundn</a:t>
            </a:r>
          </a:p>
        </p:txBody>
      </p:sp>
      <p:sp>
        <p:nvSpPr>
          <p:cNvPr id="29" name="Text Placeholder 9"/>
          <p:cNvSpPr>
            <a:spLocks noGrp="1"/>
          </p:cNvSpPr>
          <p:nvPr>
            <p:ph type="body" sz="quarter" idx="10" hasCustomPrompt="1"/>
          </p:nvPr>
        </p:nvSpPr>
        <p:spPr>
          <a:xfrm>
            <a:off x="1043517" y="778761"/>
            <a:ext cx="10104967" cy="2468431"/>
          </a:xfrm>
          <a:prstGeom prst="rect">
            <a:avLst/>
          </a:prstGeom>
        </p:spPr>
        <p:txBody>
          <a:bodyPr vert="horz" anchor="ctr" anchorCtr="0"/>
          <a:lstStyle>
            <a:lvl1pPr marL="0" indent="0" algn="ctr">
              <a:lnSpc>
                <a:spcPct val="110000"/>
              </a:lnSpc>
              <a:buNone/>
              <a:defRPr sz="3063" b="1" i="0" spc="400">
                <a:solidFill>
                  <a:schemeClr val="bg1"/>
                </a:solidFill>
                <a:latin typeface="Arial" panose="020B0604020202020204" pitchFamily="34" charset="0"/>
                <a:ea typeface="Helvetica Neue Light" charset="0"/>
                <a:cs typeface="Arial" panose="020B0604020202020204" pitchFamily="34" charset="0"/>
              </a:defRPr>
            </a:lvl1pPr>
            <a:lvl2pPr marL="608853" indent="0">
              <a:buNone/>
              <a:defRPr sz="1998" spc="400">
                <a:latin typeface="Gotham Bold"/>
                <a:cs typeface="Gotham Bold"/>
              </a:defRPr>
            </a:lvl2pPr>
            <a:lvl3pPr marL="1217706" indent="0">
              <a:buNone/>
              <a:defRPr sz="1998" spc="400">
                <a:latin typeface="Gotham Bold"/>
                <a:cs typeface="Gotham Bold"/>
              </a:defRPr>
            </a:lvl3pPr>
            <a:lvl4pPr marL="1826560" indent="0">
              <a:buNone/>
              <a:defRPr sz="1998" spc="400">
                <a:latin typeface="Gotham Bold"/>
                <a:cs typeface="Gotham Bold"/>
              </a:defRPr>
            </a:lvl4pPr>
            <a:lvl5pPr marL="2435413" indent="0">
              <a:buNone/>
              <a:defRPr sz="1998" spc="400">
                <a:latin typeface="Gotham Bold"/>
                <a:cs typeface="Gotham Bold"/>
              </a:defRPr>
            </a:lvl5pPr>
          </a:lstStyle>
          <a:p>
            <a:pPr lvl="0"/>
            <a:r>
              <a:rPr lang="en-GB"/>
              <a:t>CLICK TO EDIT MASTER </a:t>
            </a:r>
            <a:br>
              <a:rPr lang="en-GB"/>
            </a:br>
            <a:r>
              <a:rPr lang="en-GB"/>
              <a:t>TEXT STYLES</a:t>
            </a:r>
          </a:p>
        </p:txBody>
      </p:sp>
      <p:sp>
        <p:nvSpPr>
          <p:cNvPr id="30" name="Text Placeholder 9"/>
          <p:cNvSpPr>
            <a:spLocks noGrp="1"/>
          </p:cNvSpPr>
          <p:nvPr>
            <p:ph type="body" sz="quarter" idx="11" hasCustomPrompt="1"/>
          </p:nvPr>
        </p:nvSpPr>
        <p:spPr>
          <a:xfrm>
            <a:off x="1043515" y="3247193"/>
            <a:ext cx="10104967" cy="861498"/>
          </a:xfrm>
          <a:prstGeom prst="rect">
            <a:avLst/>
          </a:prstGeom>
        </p:spPr>
        <p:txBody>
          <a:bodyPr vert="horz" anchor="ctr" anchorCtr="0"/>
          <a:lstStyle>
            <a:lvl1pPr marL="0" indent="0" algn="ctr">
              <a:lnSpc>
                <a:spcPct val="110000"/>
              </a:lnSpc>
              <a:buNone/>
              <a:defRPr sz="1864" b="1" i="0" spc="0">
                <a:solidFill>
                  <a:schemeClr val="bg1"/>
                </a:solidFill>
                <a:latin typeface="Arial" panose="020B0604020202020204" pitchFamily="34" charset="0"/>
                <a:ea typeface="Helvetica Neue" charset="0"/>
                <a:cs typeface="Arial" panose="020B0604020202020204" pitchFamily="34" charset="0"/>
              </a:defRPr>
            </a:lvl1pPr>
            <a:lvl2pPr marL="608853" indent="0">
              <a:buNone/>
              <a:defRPr sz="1998" spc="400">
                <a:latin typeface="Gotham Bold"/>
                <a:cs typeface="Gotham Bold"/>
              </a:defRPr>
            </a:lvl2pPr>
            <a:lvl3pPr marL="1217706" indent="0">
              <a:buNone/>
              <a:defRPr sz="1998" spc="400">
                <a:latin typeface="Gotham Bold"/>
                <a:cs typeface="Gotham Bold"/>
              </a:defRPr>
            </a:lvl3pPr>
            <a:lvl4pPr marL="1826560" indent="0">
              <a:buNone/>
              <a:defRPr sz="1998" spc="400">
                <a:latin typeface="Gotham Bold"/>
                <a:cs typeface="Gotham Bold"/>
              </a:defRPr>
            </a:lvl4pPr>
            <a:lvl5pPr marL="2435413" indent="0">
              <a:buNone/>
              <a:defRPr sz="1998" spc="400">
                <a:latin typeface="Gotham Bold"/>
                <a:cs typeface="Gotham Bold"/>
              </a:defRPr>
            </a:lvl5pPr>
          </a:lstStyle>
          <a:p>
            <a:pPr lvl="0"/>
            <a:r>
              <a:rPr lang="en-GB"/>
              <a:t>Click to edit master text styles</a:t>
            </a:r>
          </a:p>
        </p:txBody>
      </p:sp>
      <p:sp>
        <p:nvSpPr>
          <p:cNvPr id="31" name="Text Placeholder 9"/>
          <p:cNvSpPr>
            <a:spLocks noGrp="1"/>
          </p:cNvSpPr>
          <p:nvPr>
            <p:ph type="body" sz="quarter" idx="12" hasCustomPrompt="1"/>
          </p:nvPr>
        </p:nvSpPr>
        <p:spPr>
          <a:xfrm>
            <a:off x="1043514" y="4096266"/>
            <a:ext cx="10104967" cy="861498"/>
          </a:xfrm>
          <a:prstGeom prst="rect">
            <a:avLst/>
          </a:prstGeom>
        </p:spPr>
        <p:txBody>
          <a:bodyPr vert="horz" anchor="ctr" anchorCtr="0"/>
          <a:lstStyle>
            <a:lvl1pPr marL="0" indent="0" algn="ctr">
              <a:lnSpc>
                <a:spcPct val="110000"/>
              </a:lnSpc>
              <a:buNone/>
              <a:defRPr sz="1465" b="0" i="0" spc="0">
                <a:solidFill>
                  <a:schemeClr val="bg1"/>
                </a:solidFill>
                <a:latin typeface="Arial" panose="020B0604020202020204" pitchFamily="34" charset="0"/>
                <a:ea typeface="Helvetica Neue" charset="0"/>
                <a:cs typeface="Arial" panose="020B0604020202020204" pitchFamily="34" charset="0"/>
              </a:defRPr>
            </a:lvl1pPr>
            <a:lvl2pPr marL="608853" indent="0">
              <a:buNone/>
              <a:defRPr sz="1998" spc="400">
                <a:latin typeface="Gotham Bold"/>
                <a:cs typeface="Gotham Bold"/>
              </a:defRPr>
            </a:lvl2pPr>
            <a:lvl3pPr marL="1217706" indent="0">
              <a:buNone/>
              <a:defRPr sz="1998" spc="400">
                <a:latin typeface="Gotham Bold"/>
                <a:cs typeface="Gotham Bold"/>
              </a:defRPr>
            </a:lvl3pPr>
            <a:lvl4pPr marL="1826560" indent="0">
              <a:buNone/>
              <a:defRPr sz="1998" spc="400">
                <a:latin typeface="Gotham Bold"/>
                <a:cs typeface="Gotham Bold"/>
              </a:defRPr>
            </a:lvl4pPr>
            <a:lvl5pPr marL="2435413" indent="0">
              <a:buNone/>
              <a:defRPr sz="1998" spc="400">
                <a:latin typeface="Gotham Bold"/>
                <a:cs typeface="Gotham Bold"/>
              </a:defRPr>
            </a:lvl5pPr>
          </a:lstStyle>
          <a:p>
            <a:pPr lvl="0"/>
            <a:r>
              <a:rPr lang="en-GB"/>
              <a:t>Click to edit master text styles</a:t>
            </a:r>
          </a:p>
        </p:txBody>
      </p:sp>
      <p:pic>
        <p:nvPicPr>
          <p:cNvPr id="3" name="Picture 2">
            <a:extLst>
              <a:ext uri="{FF2B5EF4-FFF2-40B4-BE49-F238E27FC236}">
                <a16:creationId xmlns:a16="http://schemas.microsoft.com/office/drawing/2014/main" id="{C3775168-8ED4-4593-BD97-BF80035FAB9A}"/>
              </a:ext>
            </a:extLst>
          </p:cNvPr>
          <p:cNvPicPr>
            <a:picLocks noChangeAspect="1"/>
          </p:cNvPicPr>
          <p:nvPr/>
        </p:nvPicPr>
        <p:blipFill>
          <a:blip r:embed="rId2"/>
          <a:stretch>
            <a:fillRect/>
          </a:stretch>
        </p:blipFill>
        <p:spPr>
          <a:xfrm>
            <a:off x="192000" y="6099185"/>
            <a:ext cx="1382400" cy="776641"/>
          </a:xfrm>
          <a:prstGeom prst="rect">
            <a:avLst/>
          </a:prstGeom>
        </p:spPr>
      </p:pic>
      <p:sp>
        <p:nvSpPr>
          <p:cNvPr id="11" name="object 2">
            <a:extLst>
              <a:ext uri="{FF2B5EF4-FFF2-40B4-BE49-F238E27FC236}">
                <a16:creationId xmlns:a16="http://schemas.microsoft.com/office/drawing/2014/main" id="{1B1474F1-1F7A-4DED-874A-B85E08148E52}"/>
              </a:ext>
            </a:extLst>
          </p:cNvPr>
          <p:cNvSpPr/>
          <p:nvPr userDrawn="1"/>
        </p:nvSpPr>
        <p:spPr>
          <a:xfrm>
            <a:off x="8" y="1"/>
            <a:ext cx="12192000" cy="6026753"/>
          </a:xfrm>
          <a:custGeom>
            <a:avLst/>
            <a:gdLst/>
            <a:ahLst/>
            <a:cxnLst/>
            <a:rect l="l" t="t" r="r" b="b"/>
            <a:pathLst>
              <a:path w="9144000" h="4525645">
                <a:moveTo>
                  <a:pt x="9143987" y="0"/>
                </a:moveTo>
                <a:lnTo>
                  <a:pt x="2243988" y="0"/>
                </a:lnTo>
                <a:lnTo>
                  <a:pt x="0" y="4525200"/>
                </a:lnTo>
                <a:lnTo>
                  <a:pt x="9143987" y="4525200"/>
                </a:lnTo>
                <a:lnTo>
                  <a:pt x="9143987" y="0"/>
                </a:lnTo>
                <a:close/>
              </a:path>
            </a:pathLst>
          </a:custGeom>
          <a:solidFill>
            <a:srgbClr val="F15C22"/>
          </a:solidFill>
        </p:spPr>
        <p:txBody>
          <a:bodyPr wrap="square" lIns="0" tIns="0" rIns="0" bIns="0" rtlCol="0"/>
          <a:lstStyle/>
          <a:p>
            <a:endParaRPr sz="2397"/>
          </a:p>
        </p:txBody>
      </p:sp>
      <p:sp>
        <p:nvSpPr>
          <p:cNvPr id="12" name="object 3">
            <a:extLst>
              <a:ext uri="{FF2B5EF4-FFF2-40B4-BE49-F238E27FC236}">
                <a16:creationId xmlns:a16="http://schemas.microsoft.com/office/drawing/2014/main" id="{F63D8876-99D6-44A6-8D10-E7A69539D827}"/>
              </a:ext>
            </a:extLst>
          </p:cNvPr>
          <p:cNvSpPr/>
          <p:nvPr userDrawn="1"/>
        </p:nvSpPr>
        <p:spPr>
          <a:xfrm>
            <a:off x="0" y="1"/>
            <a:ext cx="3017520" cy="6026753"/>
          </a:xfrm>
          <a:custGeom>
            <a:avLst/>
            <a:gdLst/>
            <a:ahLst/>
            <a:cxnLst/>
            <a:rect l="l" t="t" r="r" b="b"/>
            <a:pathLst>
              <a:path w="2263140" h="4525645">
                <a:moveTo>
                  <a:pt x="2262644" y="0"/>
                </a:moveTo>
                <a:lnTo>
                  <a:pt x="0" y="0"/>
                </a:lnTo>
                <a:lnTo>
                  <a:pt x="0" y="4525200"/>
                </a:lnTo>
                <a:lnTo>
                  <a:pt x="2262644" y="0"/>
                </a:lnTo>
                <a:close/>
              </a:path>
            </a:pathLst>
          </a:custGeom>
          <a:solidFill>
            <a:srgbClr val="FCCCAD"/>
          </a:solidFill>
        </p:spPr>
        <p:txBody>
          <a:bodyPr wrap="square" lIns="0" tIns="0" rIns="0" bIns="0" rtlCol="0"/>
          <a:lstStyle/>
          <a:p>
            <a:endParaRPr sz="2397"/>
          </a:p>
        </p:txBody>
      </p:sp>
      <p:sp>
        <p:nvSpPr>
          <p:cNvPr id="13" name="object 4">
            <a:extLst>
              <a:ext uri="{FF2B5EF4-FFF2-40B4-BE49-F238E27FC236}">
                <a16:creationId xmlns:a16="http://schemas.microsoft.com/office/drawing/2014/main" id="{9338A1CC-502D-4EEC-82C5-A5B26F00AA39}"/>
              </a:ext>
            </a:extLst>
          </p:cNvPr>
          <p:cNvSpPr/>
          <p:nvPr userDrawn="1"/>
        </p:nvSpPr>
        <p:spPr>
          <a:xfrm>
            <a:off x="-4" y="1"/>
            <a:ext cx="3017520" cy="6026753"/>
          </a:xfrm>
          <a:custGeom>
            <a:avLst/>
            <a:gdLst/>
            <a:ahLst/>
            <a:cxnLst/>
            <a:rect l="l" t="t" r="r" b="b"/>
            <a:pathLst>
              <a:path w="2263140" h="4525645">
                <a:moveTo>
                  <a:pt x="2262644" y="0"/>
                </a:moveTo>
                <a:lnTo>
                  <a:pt x="1293050" y="0"/>
                </a:lnTo>
                <a:lnTo>
                  <a:pt x="0" y="1033894"/>
                </a:lnTo>
                <a:lnTo>
                  <a:pt x="0" y="4525200"/>
                </a:lnTo>
                <a:lnTo>
                  <a:pt x="2262644" y="0"/>
                </a:lnTo>
                <a:close/>
              </a:path>
            </a:pathLst>
          </a:custGeom>
          <a:solidFill>
            <a:srgbClr val="F68C59"/>
          </a:solidFill>
        </p:spPr>
        <p:txBody>
          <a:bodyPr wrap="square" lIns="0" tIns="0" rIns="0" bIns="0" rtlCol="0"/>
          <a:lstStyle/>
          <a:p>
            <a:endParaRPr sz="2397"/>
          </a:p>
        </p:txBody>
      </p:sp>
      <p:sp>
        <p:nvSpPr>
          <p:cNvPr id="17" name="object 7">
            <a:extLst>
              <a:ext uri="{FF2B5EF4-FFF2-40B4-BE49-F238E27FC236}">
                <a16:creationId xmlns:a16="http://schemas.microsoft.com/office/drawing/2014/main" id="{6AA8B30E-2F24-4452-B84F-8C5F190AF3E8}"/>
              </a:ext>
            </a:extLst>
          </p:cNvPr>
          <p:cNvSpPr/>
          <p:nvPr userDrawn="1"/>
        </p:nvSpPr>
        <p:spPr>
          <a:xfrm>
            <a:off x="2064001" y="6553509"/>
            <a:ext cx="183727" cy="148830"/>
          </a:xfrm>
          <a:custGeom>
            <a:avLst/>
            <a:gdLst/>
            <a:ahLst/>
            <a:cxnLst/>
            <a:rect l="l" t="t" r="r" b="b"/>
            <a:pathLst>
              <a:path w="137794" h="111760">
                <a:moveTo>
                  <a:pt x="0" y="98907"/>
                </a:moveTo>
                <a:lnTo>
                  <a:pt x="9816" y="104280"/>
                </a:lnTo>
                <a:lnTo>
                  <a:pt x="20293" y="108238"/>
                </a:lnTo>
                <a:lnTo>
                  <a:pt x="31466" y="110716"/>
                </a:lnTo>
                <a:lnTo>
                  <a:pt x="43167" y="111569"/>
                </a:lnTo>
                <a:lnTo>
                  <a:pt x="77543" y="104280"/>
                </a:lnTo>
                <a:lnTo>
                  <a:pt x="84187" y="99301"/>
                </a:lnTo>
                <a:lnTo>
                  <a:pt x="6718" y="99301"/>
                </a:lnTo>
                <a:lnTo>
                  <a:pt x="2197" y="99174"/>
                </a:lnTo>
                <a:lnTo>
                  <a:pt x="0" y="98907"/>
                </a:lnTo>
                <a:close/>
              </a:path>
              <a:path w="137794" h="111760">
                <a:moveTo>
                  <a:pt x="15379" y="67690"/>
                </a:moveTo>
                <a:lnTo>
                  <a:pt x="19268" y="75435"/>
                </a:lnTo>
                <a:lnTo>
                  <a:pt x="25255" y="81580"/>
                </a:lnTo>
                <a:lnTo>
                  <a:pt x="32883" y="85670"/>
                </a:lnTo>
                <a:lnTo>
                  <a:pt x="41694" y="87248"/>
                </a:lnTo>
                <a:lnTo>
                  <a:pt x="34018" y="92320"/>
                </a:lnTo>
                <a:lnTo>
                  <a:pt x="25539" y="96108"/>
                </a:lnTo>
                <a:lnTo>
                  <a:pt x="16394" y="98480"/>
                </a:lnTo>
                <a:lnTo>
                  <a:pt x="6718" y="99301"/>
                </a:lnTo>
                <a:lnTo>
                  <a:pt x="84187" y="99301"/>
                </a:lnTo>
                <a:lnTo>
                  <a:pt x="102662" y="85455"/>
                </a:lnTo>
                <a:lnTo>
                  <a:pt x="112964" y="68198"/>
                </a:lnTo>
                <a:lnTo>
                  <a:pt x="18872" y="68198"/>
                </a:lnTo>
                <a:lnTo>
                  <a:pt x="17106" y="68021"/>
                </a:lnTo>
                <a:lnTo>
                  <a:pt x="15379" y="67690"/>
                </a:lnTo>
                <a:close/>
              </a:path>
              <a:path w="137794" h="111760">
                <a:moveTo>
                  <a:pt x="5511" y="39230"/>
                </a:moveTo>
                <a:lnTo>
                  <a:pt x="5511" y="39585"/>
                </a:lnTo>
                <a:lnTo>
                  <a:pt x="7229" y="49297"/>
                </a:lnTo>
                <a:lnTo>
                  <a:pt x="11974" y="57545"/>
                </a:lnTo>
                <a:lnTo>
                  <a:pt x="19136" y="63719"/>
                </a:lnTo>
                <a:lnTo>
                  <a:pt x="28105" y="67208"/>
                </a:lnTo>
                <a:lnTo>
                  <a:pt x="25742" y="67856"/>
                </a:lnTo>
                <a:lnTo>
                  <a:pt x="23253" y="68198"/>
                </a:lnTo>
                <a:lnTo>
                  <a:pt x="112964" y="68198"/>
                </a:lnTo>
                <a:lnTo>
                  <a:pt x="118067" y="59652"/>
                </a:lnTo>
                <a:lnTo>
                  <a:pt x="121202" y="42760"/>
                </a:lnTo>
                <a:lnTo>
                  <a:pt x="18262" y="42760"/>
                </a:lnTo>
                <a:lnTo>
                  <a:pt x="13652" y="42608"/>
                </a:lnTo>
                <a:lnTo>
                  <a:pt x="9309" y="41351"/>
                </a:lnTo>
                <a:lnTo>
                  <a:pt x="5511" y="39230"/>
                </a:lnTo>
                <a:close/>
              </a:path>
              <a:path w="137794" h="111760">
                <a:moveTo>
                  <a:pt x="9550" y="5156"/>
                </a:moveTo>
                <a:lnTo>
                  <a:pt x="7124" y="9321"/>
                </a:lnTo>
                <a:lnTo>
                  <a:pt x="5740" y="14147"/>
                </a:lnTo>
                <a:lnTo>
                  <a:pt x="5740" y="19316"/>
                </a:lnTo>
                <a:lnTo>
                  <a:pt x="6634" y="26389"/>
                </a:lnTo>
                <a:lnTo>
                  <a:pt x="9167" y="32805"/>
                </a:lnTo>
                <a:lnTo>
                  <a:pt x="13118" y="38338"/>
                </a:lnTo>
                <a:lnTo>
                  <a:pt x="18262" y="42760"/>
                </a:lnTo>
                <a:lnTo>
                  <a:pt x="121202" y="42760"/>
                </a:lnTo>
                <a:lnTo>
                  <a:pt x="122719" y="34582"/>
                </a:lnTo>
                <a:lnTo>
                  <a:pt x="67602" y="34582"/>
                </a:lnTo>
                <a:lnTo>
                  <a:pt x="50610" y="31888"/>
                </a:lnTo>
                <a:lnTo>
                  <a:pt x="35009" y="25822"/>
                </a:lnTo>
                <a:lnTo>
                  <a:pt x="21190" y="16779"/>
                </a:lnTo>
                <a:lnTo>
                  <a:pt x="9550" y="5156"/>
                </a:lnTo>
                <a:close/>
              </a:path>
              <a:path w="137794" h="111760">
                <a:moveTo>
                  <a:pt x="103136" y="0"/>
                </a:moveTo>
                <a:lnTo>
                  <a:pt x="95034" y="0"/>
                </a:lnTo>
                <a:lnTo>
                  <a:pt x="84076" y="2213"/>
                </a:lnTo>
                <a:lnTo>
                  <a:pt x="75126" y="8250"/>
                </a:lnTo>
                <a:lnTo>
                  <a:pt x="69091" y="17203"/>
                </a:lnTo>
                <a:lnTo>
                  <a:pt x="66955" y="27787"/>
                </a:lnTo>
                <a:lnTo>
                  <a:pt x="66996" y="31432"/>
                </a:lnTo>
                <a:lnTo>
                  <a:pt x="67119" y="32524"/>
                </a:lnTo>
                <a:lnTo>
                  <a:pt x="67602" y="34582"/>
                </a:lnTo>
                <a:lnTo>
                  <a:pt x="122719" y="34582"/>
                </a:lnTo>
                <a:lnTo>
                  <a:pt x="123219" y="31888"/>
                </a:lnTo>
                <a:lnTo>
                  <a:pt x="123215" y="27787"/>
                </a:lnTo>
                <a:lnTo>
                  <a:pt x="128727" y="23812"/>
                </a:lnTo>
                <a:lnTo>
                  <a:pt x="133502" y="18859"/>
                </a:lnTo>
                <a:lnTo>
                  <a:pt x="134316" y="17640"/>
                </a:lnTo>
                <a:lnTo>
                  <a:pt x="121094" y="17640"/>
                </a:lnTo>
                <a:lnTo>
                  <a:pt x="126921" y="14147"/>
                </a:lnTo>
                <a:lnTo>
                  <a:pt x="131175" y="8889"/>
                </a:lnTo>
                <a:lnTo>
                  <a:pt x="115595" y="8889"/>
                </a:lnTo>
                <a:lnTo>
                  <a:pt x="110464" y="3416"/>
                </a:lnTo>
                <a:lnTo>
                  <a:pt x="103136" y="0"/>
                </a:lnTo>
                <a:close/>
              </a:path>
              <a:path w="137794" h="111760">
                <a:moveTo>
                  <a:pt x="137274" y="13207"/>
                </a:moveTo>
                <a:lnTo>
                  <a:pt x="132219" y="15443"/>
                </a:lnTo>
                <a:lnTo>
                  <a:pt x="126796" y="16967"/>
                </a:lnTo>
                <a:lnTo>
                  <a:pt x="121094" y="17640"/>
                </a:lnTo>
                <a:lnTo>
                  <a:pt x="134316" y="17640"/>
                </a:lnTo>
                <a:lnTo>
                  <a:pt x="137274" y="13207"/>
                </a:lnTo>
                <a:close/>
              </a:path>
              <a:path w="137794" h="111760">
                <a:moveTo>
                  <a:pt x="133476" y="2057"/>
                </a:moveTo>
                <a:lnTo>
                  <a:pt x="128041" y="5283"/>
                </a:lnTo>
                <a:lnTo>
                  <a:pt x="122008" y="7632"/>
                </a:lnTo>
                <a:lnTo>
                  <a:pt x="115595" y="8889"/>
                </a:lnTo>
                <a:lnTo>
                  <a:pt x="131175" y="8889"/>
                </a:lnTo>
                <a:lnTo>
                  <a:pt x="131381" y="8635"/>
                </a:lnTo>
                <a:lnTo>
                  <a:pt x="133476" y="2057"/>
                </a:lnTo>
                <a:close/>
              </a:path>
            </a:pathLst>
          </a:custGeom>
          <a:solidFill>
            <a:srgbClr val="2BAAE1"/>
          </a:solidFill>
        </p:spPr>
        <p:txBody>
          <a:bodyPr wrap="square" lIns="0" tIns="0" rIns="0" bIns="0" rtlCol="0"/>
          <a:lstStyle/>
          <a:p>
            <a:endParaRPr sz="2397"/>
          </a:p>
        </p:txBody>
      </p:sp>
      <p:sp>
        <p:nvSpPr>
          <p:cNvPr id="18" name="object 15">
            <a:extLst>
              <a:ext uri="{FF2B5EF4-FFF2-40B4-BE49-F238E27FC236}">
                <a16:creationId xmlns:a16="http://schemas.microsoft.com/office/drawing/2014/main" id="{C3260EFF-BEF3-4992-9A1D-37672B0EFD89}"/>
              </a:ext>
            </a:extLst>
          </p:cNvPr>
          <p:cNvSpPr txBox="1">
            <a:spLocks/>
          </p:cNvSpPr>
          <p:nvPr userDrawn="1"/>
        </p:nvSpPr>
        <p:spPr>
          <a:xfrm>
            <a:off x="2246401" y="6551601"/>
            <a:ext cx="1648748" cy="154338"/>
          </a:xfrm>
          <a:prstGeom prst="rect">
            <a:avLst/>
          </a:prstGeom>
        </p:spPr>
        <p:txBody>
          <a:bodyPr vert="horz" wrap="square" lIns="0" tIns="0" rIns="0" bIns="0" rtlCol="0">
            <a:spAutoFit/>
          </a:bodyPr>
          <a:lstStyle>
            <a:defPPr>
              <a:defRPr lang="en-US"/>
            </a:defPPr>
            <a:lvl1pPr marL="0" algn="l" defTabSz="914400" rtl="0" eaLnBrk="1" latinLnBrk="0" hangingPunct="1">
              <a:defRPr sz="800" b="0" i="0" kern="1200">
                <a:solidFill>
                  <a:srgbClr val="405866"/>
                </a:solidFill>
                <a:latin typeface="Arial"/>
                <a:ea typeface="+mn-ea"/>
                <a:cs typeface="Arial"/>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6913">
              <a:lnSpc>
                <a:spcPts val="1212"/>
              </a:lnSpc>
            </a:pPr>
            <a:r>
              <a:rPr lang="en-GB" sz="1065" spc="-7"/>
              <a:t>@</a:t>
            </a:r>
            <a:r>
              <a:rPr lang="en-GB" sz="1332" spc="-7">
                <a:latin typeface="Helvetica Neue"/>
              </a:rPr>
              <a:t>EducEndowFoundn</a:t>
            </a:r>
          </a:p>
        </p:txBody>
      </p:sp>
      <p:pic>
        <p:nvPicPr>
          <p:cNvPr id="20" name="Picture 19">
            <a:extLst>
              <a:ext uri="{FF2B5EF4-FFF2-40B4-BE49-F238E27FC236}">
                <a16:creationId xmlns:a16="http://schemas.microsoft.com/office/drawing/2014/main" id="{D3E17F16-AE00-467B-97BB-333CB3E51B79}"/>
              </a:ext>
            </a:extLst>
          </p:cNvPr>
          <p:cNvPicPr>
            <a:picLocks noChangeAspect="1"/>
          </p:cNvPicPr>
          <p:nvPr userDrawn="1"/>
        </p:nvPicPr>
        <p:blipFill>
          <a:blip r:embed="rId2"/>
          <a:stretch>
            <a:fillRect/>
          </a:stretch>
        </p:blipFill>
        <p:spPr>
          <a:xfrm>
            <a:off x="192000" y="6099185"/>
            <a:ext cx="1382400" cy="776641"/>
          </a:xfrm>
          <a:prstGeom prst="rect">
            <a:avLst/>
          </a:prstGeom>
        </p:spPr>
      </p:pic>
    </p:spTree>
    <p:extLst>
      <p:ext uri="{BB962C8B-B14F-4D97-AF65-F5344CB8AC3E}">
        <p14:creationId xmlns:p14="http://schemas.microsoft.com/office/powerpoint/2010/main" val="3658712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10"/>
          </p:nvPr>
        </p:nvSpPr>
        <p:spPr/>
        <p:txBody>
          <a:bodyPr/>
          <a:lstStyle/>
          <a:p>
            <a:fld id="{846CE7D5-CF57-46EF-B807-FDD0502418D4}"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24/01/2024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846CE7D5-CF57-46EF-B807-FDD0502418D4}" type="datetimeFigureOut">
              <a:rPr lang="en-GB" smtClean="0"/>
              <a:t>24/01/2024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Date Placeholder 6"/>
          <p:cNvSpPr>
            <a:spLocks noGrp="1"/>
          </p:cNvSpPr>
          <p:nvPr>
            <p:ph type="dt" sz="half" idx="10"/>
          </p:nvPr>
        </p:nvSpPr>
        <p:spPr/>
        <p:txBody>
          <a:bodyPr/>
          <a:lstStyle/>
          <a:p>
            <a:fld id="{846CE7D5-CF57-46EF-B807-FDD0502418D4}" type="datetimeFigureOut">
              <a:rPr lang="en-GB" smtClean="0"/>
              <a:t>24/01/2024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GB" dirty="0"/>
          </a:p>
        </p:txBody>
      </p:sp>
      <p:sp>
        <p:nvSpPr>
          <p:cNvPr id="3" name="Date Placeholder 2"/>
          <p:cNvSpPr>
            <a:spLocks noGrp="1"/>
          </p:cNvSpPr>
          <p:nvPr>
            <p:ph type="dt" sz="half" idx="10"/>
          </p:nvPr>
        </p:nvSpPr>
        <p:spPr/>
        <p:txBody>
          <a:bodyPr/>
          <a:lstStyle/>
          <a:p>
            <a:fld id="{846CE7D5-CF57-46EF-B807-FDD0502418D4}" type="datetimeFigureOut">
              <a:rPr lang="en-GB" smtClean="0"/>
              <a:t>24/01/2024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24/01/2024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B"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GB" smtClean="0"/>
              <a:t>24/01/2024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ionendowmentfoundation.org.uk/projects-and-evaluation/projects/lexia-core5-reading-2022-2023-trial?utm_source=/projects-and-evaluation/projects/lexia-core5-reading-2022-2023-trial&amp;utm_medium=search&amp;utm_campaign=site_search&amp;search_term=lexia"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hyperlink" Target="https://educationendowmentfoundation.org.uk/projects-and-evaluation/projects/ks2-reading-fluency-project-2024-25-trial?utm_source=/projects-and-evaluation/projects/ks2-reading-fluency-project-2024-25-trial&amp;utm_medium=search&amp;utm_campaign=site_search&amp;search_term=ks"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educationendowmentfoundation.org.uk/projects-and-evaluation/projects/using-examples-to-teach-grammar-to-year-7-cognitive-science-teacher-choices?utm_source=/projects-and-evaluation/projects/using-examples-to-teach-grammar-to-year-7-cognitive-science-teacher-choices&amp;utm_medium=search&amp;utm_campaign=site_search&amp;search_term=using"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https://educationendowmentfoundation.org.uk/projects-and-evaluation/projects/maths-champions-subsidised-programme?utm_source=/projects-and-evaluation/projects/maths-champions-subsidised-programme&amp;utm_medium=search&amp;utm_campaign=site_search&amp;search_term=maths%20cham"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hyperlink" Target="https://educationendowmentfoundation.org.uk/projects-and-evaluation/projects/maths-champions-effectiveness?utm_source=/projects-and-evaluation/projects/maths-champions-effectiveness&amp;utm_medium=search&amp;utm_campaign=site_search&amp;search_term=maths%20cha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ducationendowmentfoundation.org.uk/projects-and-evaluation/projects/mathematics-mastery-subsidised-programme?utm_source=/projects-and-evaluation/projects/mathematics-mastery-subsidised-programme&amp;utm_medium=search&amp;utm_campaign=site_search&amp;search_term=mathematics%20master"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hyperlink" Target="https://educationendowmentfoundation.org.uk/projects-and-evaluation/projects/mathematics-mastery-3?utm_source=/projects-and-evaluation/projects/mathematics-mastery-3&amp;utm_medium=search&amp;utm_campaign=site_search&amp;search_term=mathematics%20mastery"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ducationendowmentfoundation.org.uk/projects-and-evaluation/projects/embedding-formative-assessment-subsidised-programme?utm_source=/projects-and-evaluation/projects/embedding-formative-assessment-subsidised-programme&amp;utm_medium=search&amp;utm_campaign=site_search&amp;search_term=embedd"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hyperlink" Target="https://educationendowmentfoundation.org.uk/projects-and-evaluation/projects/embedding-formative-assessment?utm_source=/projects-and-evaluation/projects/embedding-formative-assessment&amp;utm_medium=search&amp;utm_campaign=site_search&amp;search_term=embedd"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educationendowmentfoundation.org.uk/projects-and-evaluation/projects/emotion-coaching-2024-25-trial?utm_source=/projects-and-evaluation/projects/emotion-coaching-2024-25-trial&amp;utm_medium=search&amp;utm_campaign=site_search&amp;search_term=emotio"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hyperlink" Target="https://educationendowmentfoundation.org.uk/projects-and-evaluation/projects/ks2-reading-fluency-project-2024-25-trial?utm_source=/projects-and-evaluation/projects/ks2-reading-fluency-project-2024-25-trial&amp;utm_medium=search&amp;utm_campaign=site_search&amp;search_term=ks" TargetMode="External"/><Relationship Id="rId4" Type="http://schemas.openxmlformats.org/officeDocument/2006/relationships/hyperlink" Target="https://educationendowmentfoundation.org.uk/projects-and-evaluation/projects/lexia-core5-reading-2022-2023-trial?utm_source=/projects-and-evaluation/projects/lexia-core5-reading-2022-2023-trial&amp;utm_medium=search&amp;utm_campaign=site_search&amp;search_term=lexia"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ducationendowmentfoundation.org.uk/projects-and-evaluation/projects/using-examples-to-teach-grammar-to-year-7-cognitive-science-teacher-choices?utm_source=/projects-and-evaluation/projects/using-examples-to-teach-grammar-to-year-7-cognitive-science-teacher-choices&amp;utm_medium=search&amp;utm_campaign=site_search&amp;search_term=using"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educationendowmentfoundation.org.uk/projects-and-evaluation/projects/maths-champions-subsidised-programme?utm_source=/projects-and-evaluation/projects/maths-champions-subsidised-programme&amp;utm_medium=search&amp;utm_campaign=site_search&amp;search_term=maths%20cha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s://educationendowmentfoundation.org.uk/projects-and-evaluation/projects/embedding-formative-assessment-subsidised-programme?utm_source=/projects-and-evaluation/projects/embedding-formative-assessment-subsidised-programme&amp;utm_medium=search&amp;utm_campaign=site_search&amp;search_term=embedd" TargetMode="External"/><Relationship Id="rId4" Type="http://schemas.openxmlformats.org/officeDocument/2006/relationships/hyperlink" Target="https://educationendowmentfoundation.org.uk/projects-and-evaluation/projects/mathematics-mastery-subsidised-programme?utm_source=/projects-and-evaluation/projects/mathematics-mastery-subsidised-programme&amp;utm_medium=search&amp;utm_campaign=site_search&amp;search_term=mathematics%20maste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educationendowmentfoundation.org.uk/projects-and-evaluation/projects/emotion-coaching-2024-25-trial?utm_source=/projects-and-evaluation/projects/emotion-coaching-2024-25-trial&amp;utm_medium=search&amp;utm_campaign=site_search&amp;search_term=emotio"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4C9D6E4-CBE2-45CF-B860-1CEB20582D31}"/>
              </a:ext>
            </a:extLst>
          </p:cNvPr>
          <p:cNvSpPr>
            <a:spLocks noGrp="1"/>
          </p:cNvSpPr>
          <p:nvPr>
            <p:ph type="body" sz="quarter" idx="10"/>
          </p:nvPr>
        </p:nvSpPr>
        <p:spPr>
          <a:xfrm>
            <a:off x="743263" y="960569"/>
            <a:ext cx="10705472" cy="2468431"/>
          </a:xfrm>
        </p:spPr>
        <p:txBody>
          <a:bodyPr/>
          <a:lstStyle/>
          <a:p>
            <a:r>
              <a:rPr lang="en-GB" sz="3050" dirty="0">
                <a:latin typeface="Arial"/>
                <a:cs typeface="Arial"/>
              </a:rPr>
              <a:t>EEF programmes and trials recruiting in London and the South East 2023/24</a:t>
            </a:r>
          </a:p>
        </p:txBody>
      </p:sp>
    </p:spTree>
    <p:extLst>
      <p:ext uri="{BB962C8B-B14F-4D97-AF65-F5344CB8AC3E}">
        <p14:creationId xmlns:p14="http://schemas.microsoft.com/office/powerpoint/2010/main" val="1821599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EA235B-28A9-4FB5-BD1E-8D698628E952}"/>
              </a:ext>
            </a:extLst>
          </p:cNvPr>
          <p:cNvSpPr txBox="1">
            <a:spLocks/>
          </p:cNvSpPr>
          <p:nvPr/>
        </p:nvSpPr>
        <p:spPr>
          <a:xfrm>
            <a:off x="196084" y="389256"/>
            <a:ext cx="5674750" cy="897789"/>
          </a:xfrm>
          <a:prstGeom prst="rect">
            <a:avLst/>
          </a:prstGeom>
          <a:noFill/>
          <a:ln>
            <a:noFill/>
          </a:ln>
        </p:spPr>
        <p:txBody>
          <a:bodyPr spcFirstLastPara="1" wrap="square" lIns="91425" tIns="45700" rIns="91425"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r>
              <a:rPr lang="en-GB" sz="3600" dirty="0"/>
              <a:t>Lexia Core5® Reading</a:t>
            </a:r>
          </a:p>
        </p:txBody>
      </p:sp>
      <p:sp>
        <p:nvSpPr>
          <p:cNvPr id="4" name="Rectangle 3">
            <a:extLst>
              <a:ext uri="{FF2B5EF4-FFF2-40B4-BE49-F238E27FC236}">
                <a16:creationId xmlns:a16="http://schemas.microsoft.com/office/drawing/2014/main" id="{90D90CED-99ED-4397-AF56-DDF91FDD8B8D}"/>
              </a:ext>
            </a:extLst>
          </p:cNvPr>
          <p:cNvSpPr/>
          <p:nvPr/>
        </p:nvSpPr>
        <p:spPr>
          <a:xfrm>
            <a:off x="421239" y="2265301"/>
            <a:ext cx="11574677" cy="2185214"/>
          </a:xfrm>
          <a:prstGeom prst="rect">
            <a:avLst/>
          </a:prstGeom>
        </p:spPr>
        <p:txBody>
          <a:bodyPr wrap="square" lIns="91440" tIns="45720" rIns="91440" bIns="45720" anchor="t">
            <a:spAutoFit/>
          </a:bodyPr>
          <a:lstStyle/>
          <a:p>
            <a:r>
              <a:rPr lang="en-US" sz="1700" dirty="0">
                <a:ea typeface="+mn-lt"/>
                <a:cs typeface="+mn-lt"/>
              </a:rPr>
              <a:t>Lexia Reading Core5® (Lexia) aims to improve reading skills, providing children with </a:t>
            </a:r>
            <a:r>
              <a:rPr lang="en-US" sz="1700" dirty="0" err="1">
                <a:ea typeface="+mn-lt"/>
                <a:cs typeface="+mn-lt"/>
              </a:rPr>
              <a:t>individualised</a:t>
            </a:r>
            <a:r>
              <a:rPr lang="en-US" sz="1700" dirty="0">
                <a:ea typeface="+mn-lt"/>
                <a:cs typeface="+mn-lt"/>
              </a:rPr>
              <a:t> reading instruction in six areas: phonological awareness, phonics, structural awareness, automaticity, fluency, vocabulary, comprehension. The online </a:t>
            </a:r>
            <a:r>
              <a:rPr lang="en-US" sz="1700" dirty="0" err="1">
                <a:ea typeface="+mn-lt"/>
                <a:cs typeface="+mn-lt"/>
              </a:rPr>
              <a:t>programme</a:t>
            </a:r>
            <a:r>
              <a:rPr lang="en-US" sz="1700" dirty="0">
                <a:ea typeface="+mn-lt"/>
                <a:cs typeface="+mn-lt"/>
              </a:rPr>
              <a:t> tracks pupils’ progress as they work independently, providing extra practice and instruction on areas of difficulty. Staff give initial guidance on </a:t>
            </a:r>
            <a:r>
              <a:rPr lang="en-US" sz="1700" dirty="0" err="1">
                <a:ea typeface="+mn-lt"/>
                <a:cs typeface="+mn-lt"/>
              </a:rPr>
              <a:t>programme</a:t>
            </a:r>
            <a:r>
              <a:rPr lang="en-US" sz="1700" dirty="0">
                <a:ea typeface="+mn-lt"/>
                <a:cs typeface="+mn-lt"/>
              </a:rPr>
              <a:t> use, reinforce elements where necessary and oversee pupils’ independent online use.</a:t>
            </a:r>
          </a:p>
          <a:p>
            <a:endParaRPr lang="en-US" sz="1700" dirty="0">
              <a:cs typeface="Calibri"/>
            </a:endParaRPr>
          </a:p>
          <a:p>
            <a:r>
              <a:rPr lang="en-GB" sz="1700" dirty="0">
                <a:cs typeface="Calibri"/>
              </a:rPr>
              <a:t>Teachers, Higher Level Teaching Assistants (HLTAs) or Teaching Assistants (TAs) are trained to deliver the programme. Pupils can use the system with minimal supervision, and the programme also includes offline paper-based resources for school staff to offer additional support where needed.</a:t>
            </a:r>
            <a:endParaRPr lang="en-US" sz="1700" dirty="0">
              <a:cs typeface="Calibri"/>
            </a:endParaRPr>
          </a:p>
        </p:txBody>
      </p:sp>
      <p:sp>
        <p:nvSpPr>
          <p:cNvPr id="6" name="Rectangle 5">
            <a:extLst>
              <a:ext uri="{FF2B5EF4-FFF2-40B4-BE49-F238E27FC236}">
                <a16:creationId xmlns:a16="http://schemas.microsoft.com/office/drawing/2014/main" id="{2A5B399B-30D8-4575-A915-04D78F5D7C11}"/>
              </a:ext>
            </a:extLst>
          </p:cNvPr>
          <p:cNvSpPr/>
          <p:nvPr/>
        </p:nvSpPr>
        <p:spPr>
          <a:xfrm>
            <a:off x="4412202" y="6070555"/>
            <a:ext cx="7583714" cy="646331"/>
          </a:xfrm>
          <a:prstGeom prst="rect">
            <a:avLst/>
          </a:prstGeom>
        </p:spPr>
        <p:txBody>
          <a:bodyPr wrap="square" lIns="91440" tIns="45720" rIns="91440" bIns="45720" anchor="t">
            <a:spAutoFit/>
          </a:bodyPr>
          <a:lstStyle/>
          <a:p>
            <a:r>
              <a:rPr lang="en-GB" b="1" dirty="0">
                <a:solidFill>
                  <a:schemeClr val="accent2"/>
                </a:solidFill>
              </a:rPr>
              <a:t>Website</a:t>
            </a:r>
            <a:r>
              <a:rPr lang="en-GB" b="1" dirty="0">
                <a:solidFill>
                  <a:schemeClr val="accent2"/>
                </a:solidFill>
                <a:cs typeface="Calibri"/>
              </a:rPr>
              <a:t>: </a:t>
            </a:r>
            <a:r>
              <a:rPr lang="en-GB" dirty="0">
                <a:ea typeface="+mn-lt"/>
                <a:cs typeface="+mn-lt"/>
                <a:hlinkClick r:id="rId3"/>
              </a:rPr>
              <a:t>Lexia Reading Core5® (2022/24 trial) | EEF (educationendowmentfoundation.org.uk)</a:t>
            </a:r>
            <a:r>
              <a:rPr lang="en-GB" b="1" dirty="0">
                <a:solidFill>
                  <a:schemeClr val="accent2"/>
                </a:solidFill>
                <a:cs typeface="Calibri"/>
              </a:rPr>
              <a:t> </a:t>
            </a:r>
            <a:endParaRPr lang="en-GB" dirty="0">
              <a:solidFill>
                <a:schemeClr val="accent2"/>
              </a:solidFill>
              <a:ea typeface="+mn-lt"/>
              <a:cs typeface="+mn-lt"/>
            </a:endParaRPr>
          </a:p>
        </p:txBody>
      </p:sp>
      <p:sp>
        <p:nvSpPr>
          <p:cNvPr id="5" name="Rectangle 4">
            <a:extLst>
              <a:ext uri="{FF2B5EF4-FFF2-40B4-BE49-F238E27FC236}">
                <a16:creationId xmlns:a16="http://schemas.microsoft.com/office/drawing/2014/main" id="{F113203A-3DB7-4933-9B10-2234C00E983C}"/>
              </a:ext>
            </a:extLst>
          </p:cNvPr>
          <p:cNvSpPr/>
          <p:nvPr/>
        </p:nvSpPr>
        <p:spPr>
          <a:xfrm>
            <a:off x="6756348" y="141114"/>
            <a:ext cx="5239568" cy="1815882"/>
          </a:xfrm>
          <a:prstGeom prst="rect">
            <a:avLst/>
          </a:prstGeom>
          <a:solidFill>
            <a:schemeClr val="accent2"/>
          </a:solidFill>
        </p:spPr>
        <p:txBody>
          <a:bodyPr wrap="square" lIns="91440" tIns="45720" rIns="91440" bIns="45720" anchor="t">
            <a:spAutoFit/>
          </a:bodyPr>
          <a:lstStyle/>
          <a:p>
            <a:r>
              <a:rPr lang="en-GB" sz="1600" b="1" dirty="0">
                <a:solidFill>
                  <a:schemeClr val="bg1"/>
                </a:solidFill>
                <a:ea typeface="+mn-lt"/>
                <a:cs typeface="+mn-lt"/>
              </a:rPr>
              <a:t>Research trial</a:t>
            </a:r>
          </a:p>
          <a:p>
            <a:endParaRPr lang="en-GB" sz="1600" b="1" dirty="0">
              <a:solidFill>
                <a:schemeClr val="bg1"/>
              </a:solidFill>
              <a:ea typeface="+mn-lt"/>
              <a:cs typeface="+mn-lt"/>
            </a:endParaRPr>
          </a:p>
          <a:p>
            <a:r>
              <a:rPr lang="en-GB" sz="1600" b="1" dirty="0">
                <a:solidFill>
                  <a:schemeClr val="bg1"/>
                </a:solidFill>
                <a:ea typeface="+mn-lt"/>
                <a:cs typeface="+mn-lt"/>
              </a:rPr>
              <a:t>KS1 (Year 2) Reading</a:t>
            </a:r>
            <a:endParaRPr lang="en-GB" sz="1600" b="1" dirty="0">
              <a:solidFill>
                <a:schemeClr val="bg1"/>
              </a:solidFill>
              <a:ea typeface="Calibri"/>
              <a:cs typeface="Calibri"/>
            </a:endParaRPr>
          </a:p>
          <a:p>
            <a:endParaRPr lang="en-US" sz="1600" dirty="0">
              <a:solidFill>
                <a:schemeClr val="bg1"/>
              </a:solidFill>
              <a:ea typeface="Calibri"/>
              <a:cs typeface="Calibri"/>
            </a:endParaRPr>
          </a:p>
          <a:p>
            <a:r>
              <a:rPr lang="en-GB" sz="1600" b="1" dirty="0">
                <a:solidFill>
                  <a:schemeClr val="bg1"/>
                </a:solidFill>
                <a:ea typeface="+mn-lt"/>
                <a:cs typeface="+mn-lt"/>
              </a:rPr>
              <a:t>Available nationwide </a:t>
            </a:r>
          </a:p>
          <a:p>
            <a:endParaRPr lang="en-GB" sz="1600" b="1" dirty="0">
              <a:solidFill>
                <a:schemeClr val="bg1"/>
              </a:solidFill>
              <a:ea typeface="+mn-lt"/>
              <a:cs typeface="+mn-lt"/>
            </a:endParaRPr>
          </a:p>
          <a:p>
            <a:r>
              <a:rPr lang="en-GB" sz="1600" b="1" dirty="0">
                <a:solidFill>
                  <a:schemeClr val="bg1"/>
                </a:solidFill>
                <a:ea typeface="+mn-lt"/>
                <a:cs typeface="+mn-lt"/>
              </a:rPr>
              <a:t>Available to primary schools with minimum 8 eligible pupils</a:t>
            </a:r>
            <a:endParaRPr lang="en-GB" sz="1600" dirty="0">
              <a:solidFill>
                <a:schemeClr val="bg1"/>
              </a:solidFill>
              <a:ea typeface="+mn-lt"/>
              <a:cs typeface="+mn-lt"/>
            </a:endParaRPr>
          </a:p>
        </p:txBody>
      </p:sp>
      <p:sp>
        <p:nvSpPr>
          <p:cNvPr id="7" name="Rectangle 6">
            <a:extLst>
              <a:ext uri="{FF2B5EF4-FFF2-40B4-BE49-F238E27FC236}">
                <a16:creationId xmlns:a16="http://schemas.microsoft.com/office/drawing/2014/main" id="{A32C46EC-8529-456C-A84D-F3B8BBEEE32F}"/>
              </a:ext>
            </a:extLst>
          </p:cNvPr>
          <p:cNvSpPr/>
          <p:nvPr/>
        </p:nvSpPr>
        <p:spPr>
          <a:xfrm>
            <a:off x="421238" y="1459402"/>
            <a:ext cx="5075435" cy="1200329"/>
          </a:xfrm>
          <a:prstGeom prst="rect">
            <a:avLst/>
          </a:prstGeom>
        </p:spPr>
        <p:txBody>
          <a:bodyPr wrap="square" lIns="91440" tIns="45720" rIns="91440" bIns="45720" anchor="t">
            <a:spAutoFit/>
          </a:bodyPr>
          <a:lstStyle/>
          <a:p>
            <a:r>
              <a:rPr lang="en-GB" b="1" dirty="0">
                <a:solidFill>
                  <a:schemeClr val="accent2"/>
                </a:solidFill>
                <a:ea typeface="+mn-lt"/>
                <a:cs typeface="+mn-lt"/>
              </a:rPr>
              <a:t>Cost: £350 for three-year programme</a:t>
            </a:r>
            <a:endParaRPr lang="en-US" dirty="0">
              <a:solidFill>
                <a:schemeClr val="accent2"/>
              </a:solidFill>
            </a:endParaRPr>
          </a:p>
          <a:p>
            <a:r>
              <a:rPr lang="en-GB" b="1" dirty="0">
                <a:solidFill>
                  <a:schemeClr val="accent2"/>
                </a:solidFill>
                <a:ea typeface="Calibri"/>
                <a:cs typeface="Calibri"/>
              </a:rPr>
              <a:t>Schools in the control group receive £1000</a:t>
            </a:r>
          </a:p>
          <a:p>
            <a:endParaRPr lang="en-GB" b="1" dirty="0">
              <a:solidFill>
                <a:schemeClr val="accent2"/>
              </a:solidFill>
              <a:cs typeface="Calibri"/>
            </a:endParaRPr>
          </a:p>
          <a:p>
            <a:endParaRPr lang="en-GB" b="1" dirty="0">
              <a:solidFill>
                <a:schemeClr val="accent2"/>
              </a:solidFill>
              <a:ea typeface="Calibri" panose="020F0502020204030204"/>
              <a:cs typeface="Calibri"/>
            </a:endParaRPr>
          </a:p>
        </p:txBody>
      </p:sp>
      <p:pic>
        <p:nvPicPr>
          <p:cNvPr id="10" name="Picture 10" descr="Text&#10;&#10;Description automatically generated">
            <a:extLst>
              <a:ext uri="{FF2B5EF4-FFF2-40B4-BE49-F238E27FC236}">
                <a16:creationId xmlns:a16="http://schemas.microsoft.com/office/drawing/2014/main" id="{490AB55C-5726-57E6-0F23-8F5011CE1C5B}"/>
              </a:ext>
            </a:extLst>
          </p:cNvPr>
          <p:cNvPicPr>
            <a:picLocks noChangeAspect="1"/>
          </p:cNvPicPr>
          <p:nvPr/>
        </p:nvPicPr>
        <p:blipFill>
          <a:blip r:embed="rId4"/>
          <a:stretch>
            <a:fillRect/>
          </a:stretch>
        </p:blipFill>
        <p:spPr>
          <a:xfrm>
            <a:off x="6869412" y="4955381"/>
            <a:ext cx="2350756" cy="853564"/>
          </a:xfrm>
          <a:prstGeom prst="rect">
            <a:avLst/>
          </a:prstGeom>
        </p:spPr>
      </p:pic>
      <p:pic>
        <p:nvPicPr>
          <p:cNvPr id="11" name="Picture 11" descr="Icon&#10;&#10;Description automatically generated">
            <a:extLst>
              <a:ext uri="{FF2B5EF4-FFF2-40B4-BE49-F238E27FC236}">
                <a16:creationId xmlns:a16="http://schemas.microsoft.com/office/drawing/2014/main" id="{1B5CFF43-2648-D80E-BEA7-6F4700950779}"/>
              </a:ext>
            </a:extLst>
          </p:cNvPr>
          <p:cNvPicPr>
            <a:picLocks noChangeAspect="1"/>
          </p:cNvPicPr>
          <p:nvPr/>
        </p:nvPicPr>
        <p:blipFill>
          <a:blip r:embed="rId5"/>
          <a:stretch>
            <a:fillRect/>
          </a:stretch>
        </p:blipFill>
        <p:spPr>
          <a:xfrm>
            <a:off x="9472773" y="4955381"/>
            <a:ext cx="2095927" cy="494639"/>
          </a:xfrm>
          <a:prstGeom prst="rect">
            <a:avLst/>
          </a:prstGeom>
        </p:spPr>
      </p:pic>
    </p:spTree>
    <p:extLst>
      <p:ext uri="{BB962C8B-B14F-4D97-AF65-F5344CB8AC3E}">
        <p14:creationId xmlns:p14="http://schemas.microsoft.com/office/powerpoint/2010/main" val="2913905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EA235B-28A9-4FB5-BD1E-8D698628E952}"/>
              </a:ext>
            </a:extLst>
          </p:cNvPr>
          <p:cNvSpPr txBox="1">
            <a:spLocks/>
          </p:cNvSpPr>
          <p:nvPr/>
        </p:nvSpPr>
        <p:spPr>
          <a:xfrm>
            <a:off x="280082" y="330870"/>
            <a:ext cx="8502772" cy="904161"/>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US" sz="3995" dirty="0">
                <a:latin typeface="Calibri"/>
                <a:cs typeface="Calibri"/>
              </a:rPr>
              <a:t>K2 Reading Fluency Project</a:t>
            </a:r>
            <a:endParaRPr lang="en-US" sz="1998" dirty="0"/>
          </a:p>
        </p:txBody>
      </p:sp>
      <p:sp>
        <p:nvSpPr>
          <p:cNvPr id="4" name="Rectangle 3">
            <a:extLst>
              <a:ext uri="{FF2B5EF4-FFF2-40B4-BE49-F238E27FC236}">
                <a16:creationId xmlns:a16="http://schemas.microsoft.com/office/drawing/2014/main" id="{90D90CED-99ED-4397-AF56-DDF91FDD8B8D}"/>
              </a:ext>
            </a:extLst>
          </p:cNvPr>
          <p:cNvSpPr/>
          <p:nvPr/>
        </p:nvSpPr>
        <p:spPr>
          <a:xfrm>
            <a:off x="280082" y="1450376"/>
            <a:ext cx="11068437" cy="692497"/>
          </a:xfrm>
          <a:prstGeom prst="rect">
            <a:avLst/>
          </a:prstGeom>
        </p:spPr>
        <p:txBody>
          <a:bodyPr wrap="square" lIns="91440" tIns="45720" rIns="91440" bIns="45720" anchor="t">
            <a:spAutoFit/>
          </a:bodyPr>
          <a:lstStyle/>
          <a:p>
            <a:r>
              <a:rPr lang="en-GB" sz="1950" b="1" dirty="0">
                <a:solidFill>
                  <a:schemeClr val="accent2"/>
                </a:solidFill>
                <a:ea typeface="+mn-lt"/>
                <a:cs typeface="+mn-lt"/>
              </a:rPr>
              <a:t>Cost: £350 for schools in the intervention group (usual cost is £850)</a:t>
            </a:r>
            <a:endParaRPr lang="en-GB" sz="1998" b="1" dirty="0">
              <a:solidFill>
                <a:schemeClr val="accent2"/>
              </a:solidFill>
              <a:ea typeface="+mn-lt"/>
              <a:cs typeface="+mn-lt"/>
            </a:endParaRPr>
          </a:p>
          <a:p>
            <a:r>
              <a:rPr lang="en-GB" sz="1950" b="1" dirty="0">
                <a:solidFill>
                  <a:schemeClr val="accent2"/>
                </a:solidFill>
                <a:ea typeface="Calibri"/>
                <a:cs typeface="Calibri" panose="020F0502020204030204"/>
              </a:rPr>
              <a:t>Schools in the control group receive £500</a:t>
            </a:r>
          </a:p>
        </p:txBody>
      </p:sp>
      <p:sp>
        <p:nvSpPr>
          <p:cNvPr id="6" name="Rectangle 5">
            <a:extLst>
              <a:ext uri="{FF2B5EF4-FFF2-40B4-BE49-F238E27FC236}">
                <a16:creationId xmlns:a16="http://schemas.microsoft.com/office/drawing/2014/main" id="{2A5B399B-30D8-4575-A915-04D78F5D7C11}"/>
              </a:ext>
            </a:extLst>
          </p:cNvPr>
          <p:cNvSpPr/>
          <p:nvPr/>
        </p:nvSpPr>
        <p:spPr>
          <a:xfrm>
            <a:off x="4531468" y="6086334"/>
            <a:ext cx="7401918" cy="646331"/>
          </a:xfrm>
          <a:prstGeom prst="rect">
            <a:avLst/>
          </a:prstGeom>
        </p:spPr>
        <p:txBody>
          <a:bodyPr wrap="square" lIns="91440" tIns="45720" rIns="91440" bIns="45720" anchor="t">
            <a:spAutoFit/>
          </a:bodyPr>
          <a:lstStyle/>
          <a:p>
            <a:r>
              <a:rPr lang="en-GB" b="1">
                <a:solidFill>
                  <a:schemeClr val="accent2"/>
                </a:solidFill>
              </a:rPr>
              <a:t>Website</a:t>
            </a:r>
            <a:r>
              <a:rPr lang="en-GB">
                <a:solidFill>
                  <a:schemeClr val="accent2"/>
                </a:solidFill>
              </a:rPr>
              <a:t>: </a:t>
            </a:r>
            <a:r>
              <a:rPr lang="en-GB">
                <a:hlinkClick r:id="rId3"/>
              </a:rPr>
              <a:t>KS2 Reading Fluency Project (2024/25 trial) | EEF (educationendowmentfoundation.org.uk)</a:t>
            </a:r>
            <a:endParaRPr lang="en-GB" dirty="0">
              <a:solidFill>
                <a:schemeClr val="accent2"/>
              </a:solidFill>
              <a:latin typeface="Calibri"/>
              <a:ea typeface="Roboto"/>
              <a:cs typeface="Calibri"/>
            </a:endParaRPr>
          </a:p>
        </p:txBody>
      </p:sp>
      <p:sp>
        <p:nvSpPr>
          <p:cNvPr id="5" name="Rectangle 4">
            <a:extLst>
              <a:ext uri="{FF2B5EF4-FFF2-40B4-BE49-F238E27FC236}">
                <a16:creationId xmlns:a16="http://schemas.microsoft.com/office/drawing/2014/main" id="{F113203A-3DB7-4933-9B10-2234C00E983C}"/>
              </a:ext>
            </a:extLst>
          </p:cNvPr>
          <p:cNvSpPr/>
          <p:nvPr/>
        </p:nvSpPr>
        <p:spPr>
          <a:xfrm>
            <a:off x="7436063" y="121007"/>
            <a:ext cx="4596921" cy="1815882"/>
          </a:xfrm>
          <a:prstGeom prst="rect">
            <a:avLst/>
          </a:prstGeom>
          <a:solidFill>
            <a:schemeClr val="accent2"/>
          </a:solidFill>
        </p:spPr>
        <p:txBody>
          <a:bodyPr wrap="square" lIns="91440" tIns="45720" rIns="91440" bIns="45720" anchor="t">
            <a:spAutoFit/>
          </a:bodyPr>
          <a:lstStyle/>
          <a:p>
            <a:r>
              <a:rPr lang="en-GB" sz="1600" b="1" dirty="0">
                <a:solidFill>
                  <a:schemeClr val="bg1"/>
                </a:solidFill>
                <a:cs typeface="Calibri"/>
              </a:rPr>
              <a:t>Research trial</a:t>
            </a:r>
            <a:endParaRPr lang="en-US" sz="1600" dirty="0">
              <a:solidFill>
                <a:schemeClr val="bg1"/>
              </a:solidFill>
              <a:ea typeface="Calibri"/>
              <a:cs typeface="Calibri"/>
            </a:endParaRPr>
          </a:p>
          <a:p>
            <a:endParaRPr lang="en-GB" sz="1600" b="1" dirty="0">
              <a:solidFill>
                <a:schemeClr val="bg1"/>
              </a:solidFill>
              <a:ea typeface="Calibri"/>
              <a:cs typeface="Calibri"/>
            </a:endParaRPr>
          </a:p>
          <a:p>
            <a:r>
              <a:rPr lang="en-GB" sz="1600" b="1" dirty="0">
                <a:solidFill>
                  <a:schemeClr val="bg1"/>
                </a:solidFill>
                <a:cs typeface="Calibri"/>
              </a:rPr>
              <a:t>KS2 (Year 6) Reading</a:t>
            </a:r>
            <a:endParaRPr lang="en-GB" sz="1600" dirty="0">
              <a:solidFill>
                <a:schemeClr val="bg1"/>
              </a:solidFill>
              <a:ea typeface="Calibri"/>
              <a:cs typeface="Calibri"/>
            </a:endParaRPr>
          </a:p>
          <a:p>
            <a:endParaRPr lang="en-GB" sz="1600" b="1" dirty="0">
              <a:solidFill>
                <a:schemeClr val="bg1"/>
              </a:solidFill>
              <a:ea typeface="Calibri"/>
              <a:cs typeface="Calibri"/>
            </a:endParaRPr>
          </a:p>
          <a:p>
            <a:r>
              <a:rPr lang="en-GB" sz="1600" b="1" dirty="0">
                <a:solidFill>
                  <a:schemeClr val="bg1"/>
                </a:solidFill>
                <a:ea typeface="+mn-lt"/>
                <a:cs typeface="+mn-lt"/>
              </a:rPr>
              <a:t>Recruiting nationwide</a:t>
            </a:r>
          </a:p>
          <a:p>
            <a:endParaRPr lang="en-GB" sz="1600" dirty="0">
              <a:solidFill>
                <a:schemeClr val="bg1"/>
              </a:solidFill>
              <a:ea typeface="+mn-lt"/>
              <a:cs typeface="+mn-lt"/>
            </a:endParaRPr>
          </a:p>
          <a:p>
            <a:r>
              <a:rPr lang="en-GB" sz="1600" b="1" dirty="0">
                <a:solidFill>
                  <a:schemeClr val="bg1"/>
                </a:solidFill>
                <a:ea typeface="+mn-lt"/>
                <a:cs typeface="+mn-lt"/>
              </a:rPr>
              <a:t>Available to primary schools</a:t>
            </a:r>
          </a:p>
        </p:txBody>
      </p:sp>
      <p:sp>
        <p:nvSpPr>
          <p:cNvPr id="9" name="TextBox 8">
            <a:extLst>
              <a:ext uri="{FF2B5EF4-FFF2-40B4-BE49-F238E27FC236}">
                <a16:creationId xmlns:a16="http://schemas.microsoft.com/office/drawing/2014/main" id="{98D2818A-49DA-7D02-FA59-0C8EDC8216AF}"/>
              </a:ext>
            </a:extLst>
          </p:cNvPr>
          <p:cNvSpPr txBox="1"/>
          <p:nvPr/>
        </p:nvSpPr>
        <p:spPr>
          <a:xfrm>
            <a:off x="280082" y="2333429"/>
            <a:ext cx="11653304" cy="2708434"/>
          </a:xfrm>
          <a:prstGeom prst="rect">
            <a:avLst/>
          </a:prstGeom>
          <a:noFill/>
        </p:spPr>
        <p:txBody>
          <a:bodyPr wrap="square">
            <a:spAutoFit/>
          </a:bodyPr>
          <a:lstStyle/>
          <a:p>
            <a:r>
              <a:rPr lang="en-GB" sz="1700" dirty="0"/>
              <a:t>Reading Fluency is a targeted programme to improve outcomes in KS2 pupils’ reading comprehension through improving fluent reading of age-appropriate texts. The programme supports effective fluency instruction through six strategies: modelled expert prosody, echo reading, repeated reading, text marking, performance reading and modelling comprehension strategies. The programme is targeted at pupils in Y6 assessed as ‘not on track’ to meet the expected standards in reading at the end of KS2. Teachers select 6-8 pupils to participate in the programme, working with the pupils for 8 weeks. A different high-quality text is used every week, with text recommendations and guidance provided as part of the programme. </a:t>
            </a:r>
          </a:p>
          <a:p>
            <a:endParaRPr lang="en-GB" sz="1700" dirty="0"/>
          </a:p>
          <a:p>
            <a:r>
              <a:rPr lang="en-GB" sz="1700" dirty="0"/>
              <a:t>Teachers are trained to deliver the programme by experienced HFL Education project advisers. Training is delivered remotely and consists of launch sessions, a remote school visit coaching session to support implementation, a mid-project twilight session and a final reflection session to plan next steps for embedding practice beyond the programme. </a:t>
            </a:r>
          </a:p>
        </p:txBody>
      </p:sp>
      <p:pic>
        <p:nvPicPr>
          <p:cNvPr id="4102" name="Picture 6" descr="HFL Education (Formerly Herts for Learning)">
            <a:extLst>
              <a:ext uri="{FF2B5EF4-FFF2-40B4-BE49-F238E27FC236}">
                <a16:creationId xmlns:a16="http://schemas.microsoft.com/office/drawing/2014/main" id="{2C9B1A4D-4812-53B6-9B41-C693E3C819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89983" y="4749282"/>
            <a:ext cx="1745739" cy="1234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096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803E5A-EC9F-64D4-34AC-246CB67E4820}"/>
              </a:ext>
            </a:extLst>
          </p:cNvPr>
          <p:cNvSpPr>
            <a:spLocks noGrp="1"/>
          </p:cNvSpPr>
          <p:nvPr>
            <p:ph type="body" sz="quarter" idx="10"/>
          </p:nvPr>
        </p:nvSpPr>
        <p:spPr/>
        <p:txBody>
          <a:bodyPr/>
          <a:lstStyle/>
          <a:p>
            <a:r>
              <a:rPr lang="en-US" sz="3050" dirty="0">
                <a:latin typeface="Arial"/>
                <a:cs typeface="Arial"/>
              </a:rPr>
              <a:t>Teacher Choices trials</a:t>
            </a:r>
            <a:endParaRPr lang="en-US" dirty="0"/>
          </a:p>
        </p:txBody>
      </p:sp>
    </p:spTree>
    <p:extLst>
      <p:ext uri="{BB962C8B-B14F-4D97-AF65-F5344CB8AC3E}">
        <p14:creationId xmlns:p14="http://schemas.microsoft.com/office/powerpoint/2010/main" val="2157073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EA235B-28A9-4FB5-BD1E-8D698628E952}"/>
              </a:ext>
            </a:extLst>
          </p:cNvPr>
          <p:cNvSpPr txBox="1">
            <a:spLocks/>
          </p:cNvSpPr>
          <p:nvPr/>
        </p:nvSpPr>
        <p:spPr>
          <a:xfrm>
            <a:off x="280081" y="330870"/>
            <a:ext cx="6713011" cy="904161"/>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US" sz="2800" dirty="0">
                <a:latin typeface="Calibri"/>
                <a:cs typeface="Calibri"/>
              </a:rPr>
              <a:t>Using examples to teach grammar to Year 7 (Cognitive Science Teacher Choices)</a:t>
            </a:r>
            <a:endParaRPr lang="en-US" sz="1400" dirty="0"/>
          </a:p>
        </p:txBody>
      </p:sp>
      <p:sp>
        <p:nvSpPr>
          <p:cNvPr id="4" name="Rectangle 3">
            <a:extLst>
              <a:ext uri="{FF2B5EF4-FFF2-40B4-BE49-F238E27FC236}">
                <a16:creationId xmlns:a16="http://schemas.microsoft.com/office/drawing/2014/main" id="{90D90CED-99ED-4397-AF56-DDF91FDD8B8D}"/>
              </a:ext>
            </a:extLst>
          </p:cNvPr>
          <p:cNvSpPr/>
          <p:nvPr/>
        </p:nvSpPr>
        <p:spPr>
          <a:xfrm>
            <a:off x="280081" y="1494684"/>
            <a:ext cx="11068437" cy="392415"/>
          </a:xfrm>
          <a:prstGeom prst="rect">
            <a:avLst/>
          </a:prstGeom>
        </p:spPr>
        <p:txBody>
          <a:bodyPr wrap="square" lIns="91440" tIns="45720" rIns="91440" bIns="45720" anchor="t">
            <a:spAutoFit/>
          </a:bodyPr>
          <a:lstStyle/>
          <a:p>
            <a:r>
              <a:rPr lang="en-GB" sz="1950" b="1" dirty="0">
                <a:solidFill>
                  <a:schemeClr val="accent2"/>
                </a:solidFill>
                <a:ea typeface="+mn-lt"/>
                <a:cs typeface="+mn-lt"/>
              </a:rPr>
              <a:t>Cost: no monetary cost</a:t>
            </a:r>
            <a:endParaRPr lang="en-GB" sz="1950" b="1" dirty="0">
              <a:solidFill>
                <a:schemeClr val="accent2"/>
              </a:solidFill>
              <a:highlight>
                <a:srgbClr val="FFFF00"/>
              </a:highlight>
              <a:ea typeface="Calibri"/>
              <a:cs typeface="Calibri" panose="020F0502020204030204"/>
            </a:endParaRPr>
          </a:p>
        </p:txBody>
      </p:sp>
      <p:sp>
        <p:nvSpPr>
          <p:cNvPr id="6" name="Rectangle 5">
            <a:extLst>
              <a:ext uri="{FF2B5EF4-FFF2-40B4-BE49-F238E27FC236}">
                <a16:creationId xmlns:a16="http://schemas.microsoft.com/office/drawing/2014/main" id="{2A5B399B-30D8-4575-A915-04D78F5D7C11}"/>
              </a:ext>
            </a:extLst>
          </p:cNvPr>
          <p:cNvSpPr/>
          <p:nvPr/>
        </p:nvSpPr>
        <p:spPr>
          <a:xfrm>
            <a:off x="4531468" y="6086334"/>
            <a:ext cx="7401918" cy="646331"/>
          </a:xfrm>
          <a:prstGeom prst="rect">
            <a:avLst/>
          </a:prstGeom>
        </p:spPr>
        <p:txBody>
          <a:bodyPr wrap="square" lIns="91440" tIns="45720" rIns="91440" bIns="45720" anchor="t">
            <a:spAutoFit/>
          </a:bodyPr>
          <a:lstStyle/>
          <a:p>
            <a:r>
              <a:rPr lang="en-GB" b="1" dirty="0">
                <a:solidFill>
                  <a:schemeClr val="accent2"/>
                </a:solidFill>
              </a:rPr>
              <a:t>Website</a:t>
            </a:r>
            <a:r>
              <a:rPr lang="en-GB" dirty="0">
                <a:solidFill>
                  <a:schemeClr val="accent2"/>
                </a:solidFill>
              </a:rPr>
              <a:t>: </a:t>
            </a:r>
            <a:r>
              <a:rPr lang="en-GB" dirty="0">
                <a:hlinkClick r:id="rId3"/>
              </a:rPr>
              <a:t>Using Examples to Teach Grammar to Year 7 (Cognitive Science… | EEF (educationendowmentfoundation.org.uk)</a:t>
            </a:r>
            <a:endParaRPr lang="en-GB" dirty="0">
              <a:solidFill>
                <a:schemeClr val="accent2"/>
              </a:solidFill>
              <a:latin typeface="Calibri"/>
              <a:ea typeface="Roboto"/>
              <a:cs typeface="Calibri"/>
            </a:endParaRPr>
          </a:p>
        </p:txBody>
      </p:sp>
      <p:sp>
        <p:nvSpPr>
          <p:cNvPr id="5" name="Rectangle 4">
            <a:extLst>
              <a:ext uri="{FF2B5EF4-FFF2-40B4-BE49-F238E27FC236}">
                <a16:creationId xmlns:a16="http://schemas.microsoft.com/office/drawing/2014/main" id="{F113203A-3DB7-4933-9B10-2234C00E983C}"/>
              </a:ext>
            </a:extLst>
          </p:cNvPr>
          <p:cNvSpPr/>
          <p:nvPr/>
        </p:nvSpPr>
        <p:spPr>
          <a:xfrm>
            <a:off x="7075287" y="71217"/>
            <a:ext cx="5043035" cy="1815882"/>
          </a:xfrm>
          <a:prstGeom prst="rect">
            <a:avLst/>
          </a:prstGeom>
          <a:solidFill>
            <a:schemeClr val="accent2"/>
          </a:solidFill>
        </p:spPr>
        <p:txBody>
          <a:bodyPr wrap="square" lIns="91440" tIns="45720" rIns="91440" bIns="45720" anchor="t">
            <a:spAutoFit/>
          </a:bodyPr>
          <a:lstStyle/>
          <a:p>
            <a:r>
              <a:rPr lang="en-GB" sz="1600" b="1" dirty="0">
                <a:solidFill>
                  <a:schemeClr val="bg1"/>
                </a:solidFill>
                <a:cs typeface="Calibri"/>
              </a:rPr>
              <a:t>Research trial</a:t>
            </a:r>
            <a:endParaRPr lang="en-US" sz="1600" dirty="0">
              <a:solidFill>
                <a:schemeClr val="bg1"/>
              </a:solidFill>
              <a:ea typeface="Calibri"/>
              <a:cs typeface="Calibri"/>
            </a:endParaRPr>
          </a:p>
          <a:p>
            <a:endParaRPr lang="en-GB" sz="1600" b="1" dirty="0">
              <a:solidFill>
                <a:schemeClr val="bg1"/>
              </a:solidFill>
              <a:ea typeface="Calibri"/>
              <a:cs typeface="Calibri"/>
            </a:endParaRPr>
          </a:p>
          <a:p>
            <a:r>
              <a:rPr lang="en-GB" sz="1600" b="1" dirty="0">
                <a:solidFill>
                  <a:schemeClr val="bg1"/>
                </a:solidFill>
                <a:cs typeface="Calibri"/>
              </a:rPr>
              <a:t>KS3 (Year 7) English</a:t>
            </a:r>
            <a:endParaRPr lang="en-GB" sz="1600" dirty="0">
              <a:solidFill>
                <a:schemeClr val="bg1"/>
              </a:solidFill>
              <a:ea typeface="Calibri"/>
              <a:cs typeface="Calibri"/>
            </a:endParaRPr>
          </a:p>
          <a:p>
            <a:endParaRPr lang="en-GB" sz="1600" b="1" dirty="0">
              <a:solidFill>
                <a:schemeClr val="bg1"/>
              </a:solidFill>
              <a:ea typeface="Calibri"/>
              <a:cs typeface="Calibri"/>
            </a:endParaRPr>
          </a:p>
          <a:p>
            <a:r>
              <a:rPr lang="en-GB" sz="1600" b="1" dirty="0">
                <a:solidFill>
                  <a:schemeClr val="bg1"/>
                </a:solidFill>
                <a:ea typeface="+mn-lt"/>
                <a:cs typeface="+mn-lt"/>
              </a:rPr>
              <a:t>Recruiting nationwide</a:t>
            </a:r>
          </a:p>
          <a:p>
            <a:endParaRPr lang="en-GB" sz="1600" dirty="0">
              <a:solidFill>
                <a:schemeClr val="bg1"/>
              </a:solidFill>
              <a:ea typeface="+mn-lt"/>
              <a:cs typeface="+mn-lt"/>
            </a:endParaRPr>
          </a:p>
          <a:p>
            <a:r>
              <a:rPr lang="en-GB" sz="1600" b="1" dirty="0">
                <a:solidFill>
                  <a:schemeClr val="bg1"/>
                </a:solidFill>
                <a:ea typeface="+mn-lt"/>
                <a:cs typeface="+mn-lt"/>
              </a:rPr>
              <a:t>Available to secondary schools</a:t>
            </a:r>
          </a:p>
        </p:txBody>
      </p:sp>
      <p:sp>
        <p:nvSpPr>
          <p:cNvPr id="9" name="TextBox 8">
            <a:extLst>
              <a:ext uri="{FF2B5EF4-FFF2-40B4-BE49-F238E27FC236}">
                <a16:creationId xmlns:a16="http://schemas.microsoft.com/office/drawing/2014/main" id="{98D2818A-49DA-7D02-FA59-0C8EDC8216AF}"/>
              </a:ext>
            </a:extLst>
          </p:cNvPr>
          <p:cNvSpPr txBox="1"/>
          <p:nvPr/>
        </p:nvSpPr>
        <p:spPr>
          <a:xfrm>
            <a:off x="184936" y="2101585"/>
            <a:ext cx="11933386" cy="3770263"/>
          </a:xfrm>
          <a:prstGeom prst="rect">
            <a:avLst/>
          </a:prstGeom>
          <a:noFill/>
        </p:spPr>
        <p:txBody>
          <a:bodyPr wrap="square">
            <a:spAutoFit/>
          </a:bodyPr>
          <a:lstStyle/>
          <a:p>
            <a:r>
              <a:rPr lang="en-GB" sz="1700" dirty="0">
                <a:solidFill>
                  <a:srgbClr val="3B3838"/>
                </a:solidFill>
                <a:effectLst/>
                <a:latin typeface="Calibri" panose="020F0502020204030204" pitchFamily="34" charset="0"/>
                <a:ea typeface="Calibri" panose="020F0502020204030204" pitchFamily="34" charset="0"/>
                <a:cs typeface="Calibri" panose="020F0502020204030204" pitchFamily="34" charset="0"/>
              </a:rPr>
              <a:t>Teacher Choices projects explore the everyday choices teachers make when planning lessons and supporting pupils. The aim of Teacher Choices research is to investigate the impact of different day-to-day pedagogical practices on pupil learning and to generate evidence that can be readily applied in the classroom. This project focuses on the use of cognitive science approaches in the classroom, looking at different uses of worked examples to teach grammar in Key Stage 3 English</a:t>
            </a:r>
            <a:r>
              <a:rPr lang="en-GB" sz="1700" dirty="0">
                <a:solidFill>
                  <a:srgbClr val="3B3838"/>
                </a:solidFill>
                <a:latin typeface="Calibri" panose="020F0502020204030204" pitchFamily="34" charset="0"/>
                <a:ea typeface="Calibri" panose="020F0502020204030204" pitchFamily="34" charset="0"/>
                <a:cs typeface="Calibri" panose="020F0502020204030204" pitchFamily="34" charset="0"/>
              </a:rPr>
              <a:t>. This study is a </a:t>
            </a:r>
            <a:r>
              <a:rPr lang="en-GB" sz="1700" dirty="0">
                <a:solidFill>
                  <a:srgbClr val="3B3838"/>
                </a:solidFill>
                <a:effectLst/>
                <a:latin typeface="Calibri" panose="020F0502020204030204" pitchFamily="34" charset="0"/>
                <a:ea typeface="Calibri" panose="020F0502020204030204" pitchFamily="34" charset="0"/>
                <a:cs typeface="Calibri" panose="020F0502020204030204" pitchFamily="34" charset="0"/>
              </a:rPr>
              <a:t>three-armed trial, which will compare different approaches taught for 15 minutes in English classes:</a:t>
            </a:r>
          </a:p>
          <a:p>
            <a:endParaRPr lang="en-GB" sz="1700" dirty="0">
              <a:solidFill>
                <a:srgbClr val="3B3838"/>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GB" sz="1700" dirty="0">
                <a:solidFill>
                  <a:srgbClr val="3B3838"/>
                </a:solidFill>
                <a:effectLst/>
                <a:latin typeface="Calibri" panose="020F0502020204030204" pitchFamily="34" charset="0"/>
                <a:ea typeface="Calibri" panose="020F0502020204030204" pitchFamily="34" charset="0"/>
                <a:cs typeface="Calibri" panose="020F0502020204030204" pitchFamily="34" charset="0"/>
              </a:rPr>
              <a:t>Systematic Worked Examples: Structured use of worked examples, taught as a separate ‘starter’ twice a week. Pupils will learn to purposefully construct each grammar pattern using a sequence of steps.</a:t>
            </a:r>
          </a:p>
          <a:p>
            <a:pPr marL="742950" lvl="1" indent="-285750">
              <a:buFont typeface="Arial" panose="020B0604020202020204" pitchFamily="34" charset="0"/>
              <a:buChar char="•"/>
            </a:pPr>
            <a:r>
              <a:rPr lang="en-GB" sz="1700" dirty="0">
                <a:solidFill>
                  <a:srgbClr val="3B3838"/>
                </a:solidFill>
                <a:effectLst/>
                <a:latin typeface="Calibri" panose="020F0502020204030204" pitchFamily="34" charset="0"/>
                <a:ea typeface="Calibri" panose="020F0502020204030204" pitchFamily="34" charset="0"/>
                <a:cs typeface="Calibri" panose="020F0502020204030204" pitchFamily="34" charset="0"/>
              </a:rPr>
              <a:t>Responsive Worked Examples: Responsive use of worked examples, with teachers integrating worked examples within their teaching sequence, based on curriculum and pupil needs. Pupils will learn to purposefully construct each grammar pattern using a sequence of steps. </a:t>
            </a:r>
          </a:p>
          <a:p>
            <a:pPr marL="742950" lvl="1" indent="-285750">
              <a:buFont typeface="Arial" panose="020B0604020202020204" pitchFamily="34" charset="0"/>
              <a:buChar char="•"/>
            </a:pPr>
            <a:r>
              <a:rPr lang="en-GB" sz="1700" dirty="0">
                <a:solidFill>
                  <a:srgbClr val="3B3838"/>
                </a:solidFill>
                <a:effectLst/>
                <a:latin typeface="Calibri" panose="020F0502020204030204" pitchFamily="34" charset="0"/>
                <a:ea typeface="Calibri" panose="020F0502020204030204" pitchFamily="34" charset="0"/>
                <a:cs typeface="Calibri" panose="020F0502020204030204" pitchFamily="34" charset="0"/>
              </a:rPr>
              <a:t>Non-worked Examples: Structured use of non-worked examples, taught as a separate ‘starter’ twice a week. Pupils will learn to analyse examples to identify grammatical patterns and explore their effect on the reader. </a:t>
            </a:r>
          </a:p>
          <a:p>
            <a:endParaRPr lang="en-GB" dirty="0">
              <a:solidFill>
                <a:srgbClr val="3B3838"/>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9470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803E5A-EC9F-64D4-34AC-246CB67E4820}"/>
              </a:ext>
            </a:extLst>
          </p:cNvPr>
          <p:cNvSpPr>
            <a:spLocks noGrp="1"/>
          </p:cNvSpPr>
          <p:nvPr>
            <p:ph type="body" sz="quarter" idx="10"/>
          </p:nvPr>
        </p:nvSpPr>
        <p:spPr/>
        <p:txBody>
          <a:bodyPr/>
          <a:lstStyle/>
          <a:p>
            <a:r>
              <a:rPr lang="en-US" sz="3050" dirty="0" err="1">
                <a:latin typeface="Arial"/>
                <a:cs typeface="Arial"/>
              </a:rPr>
              <a:t>Subsidised</a:t>
            </a:r>
            <a:r>
              <a:rPr lang="en-US" sz="3050" dirty="0">
                <a:latin typeface="Arial"/>
                <a:cs typeface="Arial"/>
              </a:rPr>
              <a:t> programmes</a:t>
            </a:r>
            <a:endParaRPr lang="en-US" dirty="0"/>
          </a:p>
        </p:txBody>
      </p:sp>
    </p:spTree>
    <p:extLst>
      <p:ext uri="{BB962C8B-B14F-4D97-AF65-F5344CB8AC3E}">
        <p14:creationId xmlns:p14="http://schemas.microsoft.com/office/powerpoint/2010/main" val="1421804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EA235B-28A9-4FB5-BD1E-8D698628E952}"/>
              </a:ext>
            </a:extLst>
          </p:cNvPr>
          <p:cNvSpPr txBox="1">
            <a:spLocks/>
          </p:cNvSpPr>
          <p:nvPr/>
        </p:nvSpPr>
        <p:spPr>
          <a:xfrm>
            <a:off x="362245" y="331006"/>
            <a:ext cx="8502772" cy="1406693"/>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US" sz="3995">
                <a:latin typeface="Calibri"/>
                <a:cs typeface="Calibri"/>
              </a:rPr>
              <a:t>Maths Champions</a:t>
            </a:r>
            <a:endParaRPr lang="en-US" sz="1998"/>
          </a:p>
        </p:txBody>
      </p:sp>
      <p:sp>
        <p:nvSpPr>
          <p:cNvPr id="4" name="Rectangle 3">
            <a:extLst>
              <a:ext uri="{FF2B5EF4-FFF2-40B4-BE49-F238E27FC236}">
                <a16:creationId xmlns:a16="http://schemas.microsoft.com/office/drawing/2014/main" id="{90D90CED-99ED-4397-AF56-DDF91FDD8B8D}"/>
              </a:ext>
            </a:extLst>
          </p:cNvPr>
          <p:cNvSpPr/>
          <p:nvPr/>
        </p:nvSpPr>
        <p:spPr>
          <a:xfrm>
            <a:off x="362245" y="1426898"/>
            <a:ext cx="11068437" cy="399789"/>
          </a:xfrm>
          <a:prstGeom prst="rect">
            <a:avLst/>
          </a:prstGeom>
        </p:spPr>
        <p:txBody>
          <a:bodyPr wrap="square" lIns="91440" tIns="45720" rIns="91440" bIns="45720" anchor="t">
            <a:spAutoFit/>
          </a:bodyPr>
          <a:lstStyle/>
          <a:p>
            <a:r>
              <a:rPr lang="en-GB" sz="1950" b="1">
                <a:solidFill>
                  <a:schemeClr val="accent2"/>
                </a:solidFill>
                <a:ea typeface="+mn-lt"/>
                <a:cs typeface="+mn-lt"/>
              </a:rPr>
              <a:t>Cost: no monetary cost </a:t>
            </a:r>
            <a:endParaRPr lang="en-GB" sz="1998" b="1">
              <a:solidFill>
                <a:schemeClr val="accent2"/>
              </a:solidFill>
              <a:cs typeface="Calibri" panose="020F0502020204030204"/>
            </a:endParaRPr>
          </a:p>
        </p:txBody>
      </p:sp>
      <p:sp>
        <p:nvSpPr>
          <p:cNvPr id="6" name="Rectangle 5">
            <a:extLst>
              <a:ext uri="{FF2B5EF4-FFF2-40B4-BE49-F238E27FC236}">
                <a16:creationId xmlns:a16="http://schemas.microsoft.com/office/drawing/2014/main" id="{2A5B399B-30D8-4575-A915-04D78F5D7C11}"/>
              </a:ext>
            </a:extLst>
          </p:cNvPr>
          <p:cNvSpPr/>
          <p:nvPr/>
        </p:nvSpPr>
        <p:spPr>
          <a:xfrm>
            <a:off x="4613631" y="6082996"/>
            <a:ext cx="7378344" cy="646331"/>
          </a:xfrm>
          <a:prstGeom prst="rect">
            <a:avLst/>
          </a:prstGeom>
        </p:spPr>
        <p:txBody>
          <a:bodyPr wrap="square" lIns="91440" tIns="45720" rIns="91440" bIns="45720" anchor="t">
            <a:spAutoFit/>
          </a:bodyPr>
          <a:lstStyle/>
          <a:p>
            <a:r>
              <a:rPr lang="en-GB" sz="1798" b="1" dirty="0">
                <a:solidFill>
                  <a:schemeClr val="accent2"/>
                </a:solidFill>
              </a:rPr>
              <a:t>Website</a:t>
            </a:r>
            <a:r>
              <a:rPr lang="en-GB" sz="1798" dirty="0">
                <a:solidFill>
                  <a:schemeClr val="accent2"/>
                </a:solidFill>
              </a:rPr>
              <a:t>: </a:t>
            </a:r>
            <a:r>
              <a:rPr lang="en-GB" dirty="0">
                <a:hlinkClick r:id="rId3"/>
              </a:rPr>
              <a:t>Maths Champions (subsidised programme) | EEF (educationendowmentfoundation.org.uk)</a:t>
            </a:r>
            <a:endParaRPr lang="en-GB" sz="1599" dirty="0">
              <a:solidFill>
                <a:schemeClr val="accent2"/>
              </a:solidFill>
              <a:latin typeface="Calibri"/>
              <a:ea typeface="Roboto"/>
              <a:cs typeface="Calibri"/>
            </a:endParaRPr>
          </a:p>
        </p:txBody>
      </p:sp>
      <p:sp>
        <p:nvSpPr>
          <p:cNvPr id="5" name="Rectangle 4">
            <a:extLst>
              <a:ext uri="{FF2B5EF4-FFF2-40B4-BE49-F238E27FC236}">
                <a16:creationId xmlns:a16="http://schemas.microsoft.com/office/drawing/2014/main" id="{F113203A-3DB7-4933-9B10-2234C00E983C}"/>
              </a:ext>
            </a:extLst>
          </p:cNvPr>
          <p:cNvSpPr/>
          <p:nvPr/>
        </p:nvSpPr>
        <p:spPr>
          <a:xfrm>
            <a:off x="6975704" y="128673"/>
            <a:ext cx="5089908" cy="1815882"/>
          </a:xfrm>
          <a:prstGeom prst="rect">
            <a:avLst/>
          </a:prstGeom>
          <a:solidFill>
            <a:schemeClr val="accent2"/>
          </a:solidFill>
        </p:spPr>
        <p:txBody>
          <a:bodyPr wrap="square" lIns="91440" tIns="45720" rIns="91440" bIns="45720" anchor="t">
            <a:spAutoFit/>
          </a:bodyPr>
          <a:lstStyle/>
          <a:p>
            <a:r>
              <a:rPr lang="en-GB" sz="1600" b="1">
                <a:solidFill>
                  <a:schemeClr val="bg1"/>
                </a:solidFill>
                <a:cs typeface="Calibri"/>
              </a:rPr>
              <a:t>Subsidised programme</a:t>
            </a:r>
            <a:endParaRPr lang="en-US" sz="1600">
              <a:solidFill>
                <a:schemeClr val="bg1"/>
              </a:solidFill>
              <a:ea typeface="Calibri"/>
              <a:cs typeface="Calibri"/>
            </a:endParaRPr>
          </a:p>
          <a:p>
            <a:endParaRPr lang="en-GB" sz="1600" b="1">
              <a:solidFill>
                <a:schemeClr val="bg1"/>
              </a:solidFill>
              <a:ea typeface="Calibri"/>
              <a:cs typeface="Calibri"/>
            </a:endParaRPr>
          </a:p>
          <a:p>
            <a:r>
              <a:rPr lang="en-GB" sz="1600" b="1">
                <a:solidFill>
                  <a:schemeClr val="bg1"/>
                </a:solidFill>
                <a:cs typeface="Calibri"/>
              </a:rPr>
              <a:t>EYFS Maths</a:t>
            </a:r>
            <a:endParaRPr lang="en-GB" sz="1600">
              <a:solidFill>
                <a:schemeClr val="bg1"/>
              </a:solidFill>
              <a:ea typeface="Calibri"/>
              <a:cs typeface="Calibri"/>
            </a:endParaRPr>
          </a:p>
          <a:p>
            <a:endParaRPr lang="en-GB" sz="1600" b="1">
              <a:solidFill>
                <a:schemeClr val="bg1"/>
              </a:solidFill>
              <a:ea typeface="Calibri"/>
              <a:cs typeface="Calibri"/>
            </a:endParaRPr>
          </a:p>
          <a:p>
            <a:r>
              <a:rPr lang="en-GB" sz="1600" b="1">
                <a:solidFill>
                  <a:schemeClr val="bg1"/>
                </a:solidFill>
                <a:ea typeface="+mn-lt"/>
                <a:cs typeface="+mn-lt"/>
              </a:rPr>
              <a:t>Available nationwide</a:t>
            </a:r>
          </a:p>
          <a:p>
            <a:endParaRPr lang="en-GB" sz="1600" b="1">
              <a:solidFill>
                <a:schemeClr val="bg1"/>
              </a:solidFill>
              <a:ea typeface="+mn-lt"/>
              <a:cs typeface="+mn-lt"/>
            </a:endParaRPr>
          </a:p>
          <a:p>
            <a:r>
              <a:rPr lang="en-GB" sz="1600" b="1">
                <a:solidFill>
                  <a:schemeClr val="bg1"/>
                </a:solidFill>
                <a:ea typeface="+mn-lt"/>
                <a:cs typeface="+mn-lt"/>
              </a:rPr>
              <a:t>Available to PVI and school-based nurseries</a:t>
            </a:r>
          </a:p>
        </p:txBody>
      </p:sp>
      <p:sp>
        <p:nvSpPr>
          <p:cNvPr id="8" name="Rectangle 7">
            <a:extLst>
              <a:ext uri="{FF2B5EF4-FFF2-40B4-BE49-F238E27FC236}">
                <a16:creationId xmlns:a16="http://schemas.microsoft.com/office/drawing/2014/main" id="{9F7A5D4F-CD48-DCE9-7B2B-CDFB949ACB24}"/>
              </a:ext>
            </a:extLst>
          </p:cNvPr>
          <p:cNvSpPr/>
          <p:nvPr/>
        </p:nvSpPr>
        <p:spPr>
          <a:xfrm>
            <a:off x="362245" y="2173247"/>
            <a:ext cx="11467510" cy="2800767"/>
          </a:xfrm>
          <a:prstGeom prst="rect">
            <a:avLst/>
          </a:prstGeom>
        </p:spPr>
        <p:txBody>
          <a:bodyPr wrap="square" lIns="91440" tIns="45720" rIns="91440" bIns="45720" anchor="t">
            <a:spAutoFit/>
          </a:bodyPr>
          <a:lstStyle/>
          <a:p>
            <a:r>
              <a:rPr lang="en-GB" sz="1600">
                <a:cs typeface="Calibri" panose="020F0502020204030204"/>
              </a:rPr>
              <a:t>Maths Champions is a one-year professional development programme, delivered by the National Day Nurseries Association (NDNA), which builds the knowledge of nursery practitioners to support children’s early mathematical development. The recent EEF </a:t>
            </a:r>
            <a:r>
              <a:rPr lang="en-GB" sz="1600">
                <a:cs typeface="Calibri" panose="020F0502020204030204"/>
                <a:hlinkClick r:id="rId4"/>
              </a:rPr>
              <a:t>trial of Maths Champions</a:t>
            </a:r>
            <a:r>
              <a:rPr lang="en-GB" sz="1600">
                <a:cs typeface="Calibri" panose="020F0502020204030204"/>
              </a:rPr>
              <a:t> showed that children in nurseries that received the programme made, on average, three months’ additional progress in maths compared to children in nurseries that did not receive the programme. The results also suggested that children eligible for Early Years Pupil Premium made six months’ additional progress in maths.</a:t>
            </a:r>
            <a:endParaRPr lang="en-GB" sz="1600">
              <a:ea typeface="Calibri"/>
              <a:cs typeface="Calibri" panose="020F0502020204030204"/>
            </a:endParaRPr>
          </a:p>
          <a:p>
            <a:endParaRPr lang="en-GB" sz="1600">
              <a:ea typeface="Calibri"/>
              <a:cs typeface="Calibri" panose="020F0502020204030204"/>
            </a:endParaRPr>
          </a:p>
          <a:p>
            <a:r>
              <a:rPr lang="en-GB" sz="1600">
                <a:cs typeface="Calibri" panose="020F0502020204030204"/>
              </a:rPr>
              <a:t>Settings choose senior staff to receive the online training covering early years mathematics theory and how to coach other nursery staff to improve practice. The programme aims to increase practitioners’ understanding of how children learn mathematical concepts, provide a structure for practitioners to monitor mathematics teaching practice in their setting, and support them to create an action plan to increase children’s mathematical achievement. NDNA provides tailored one-to-one support for the Maths Champion throughout, as well as access to resources and monthly webinars. </a:t>
            </a:r>
            <a:endParaRPr lang="en-GB" sz="1600">
              <a:ea typeface="Calibri"/>
              <a:cs typeface="Calibri" panose="020F0502020204030204"/>
            </a:endParaRPr>
          </a:p>
        </p:txBody>
      </p:sp>
      <p:pic>
        <p:nvPicPr>
          <p:cNvPr id="10" name="Picture 9">
            <a:extLst>
              <a:ext uri="{FF2B5EF4-FFF2-40B4-BE49-F238E27FC236}">
                <a16:creationId xmlns:a16="http://schemas.microsoft.com/office/drawing/2014/main" id="{373953F6-237C-A264-4B73-A3984F4AC8D2}"/>
              </a:ext>
            </a:extLst>
          </p:cNvPr>
          <p:cNvPicPr>
            <a:picLocks noChangeAspect="1"/>
          </p:cNvPicPr>
          <p:nvPr/>
        </p:nvPicPr>
        <p:blipFill>
          <a:blip r:embed="rId5"/>
          <a:stretch>
            <a:fillRect/>
          </a:stretch>
        </p:blipFill>
        <p:spPr>
          <a:xfrm>
            <a:off x="10174999" y="4817343"/>
            <a:ext cx="1547559" cy="1028173"/>
          </a:xfrm>
          <a:prstGeom prst="rect">
            <a:avLst/>
          </a:prstGeom>
        </p:spPr>
      </p:pic>
    </p:spTree>
    <p:extLst>
      <p:ext uri="{BB962C8B-B14F-4D97-AF65-F5344CB8AC3E}">
        <p14:creationId xmlns:p14="http://schemas.microsoft.com/office/powerpoint/2010/main" val="2555740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EA235B-28A9-4FB5-BD1E-8D698628E952}"/>
              </a:ext>
            </a:extLst>
          </p:cNvPr>
          <p:cNvSpPr txBox="1">
            <a:spLocks/>
          </p:cNvSpPr>
          <p:nvPr/>
        </p:nvSpPr>
        <p:spPr>
          <a:xfrm>
            <a:off x="362246" y="312543"/>
            <a:ext cx="8502772" cy="1014702"/>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US" sz="3995">
                <a:latin typeface="Calibri"/>
                <a:cs typeface="Calibri"/>
              </a:rPr>
              <a:t>Mathematics Mastery</a:t>
            </a:r>
            <a:endParaRPr lang="en-US" sz="1998"/>
          </a:p>
        </p:txBody>
      </p:sp>
      <p:sp>
        <p:nvSpPr>
          <p:cNvPr id="6" name="Rectangle 5">
            <a:extLst>
              <a:ext uri="{FF2B5EF4-FFF2-40B4-BE49-F238E27FC236}">
                <a16:creationId xmlns:a16="http://schemas.microsoft.com/office/drawing/2014/main" id="{2A5B399B-30D8-4575-A915-04D78F5D7C11}"/>
              </a:ext>
            </a:extLst>
          </p:cNvPr>
          <p:cNvSpPr/>
          <p:nvPr/>
        </p:nvSpPr>
        <p:spPr>
          <a:xfrm>
            <a:off x="4219575" y="6142583"/>
            <a:ext cx="7728108" cy="615233"/>
          </a:xfrm>
          <a:prstGeom prst="rect">
            <a:avLst/>
          </a:prstGeom>
        </p:spPr>
        <p:txBody>
          <a:bodyPr wrap="square" lIns="91440" tIns="45720" rIns="91440" bIns="45720" anchor="t">
            <a:spAutoFit/>
          </a:bodyPr>
          <a:lstStyle/>
          <a:p>
            <a:r>
              <a:rPr lang="en-GB" sz="1798" b="1" dirty="0">
                <a:solidFill>
                  <a:schemeClr val="accent2"/>
                </a:solidFill>
              </a:rPr>
              <a:t>Website</a:t>
            </a:r>
            <a:r>
              <a:rPr lang="en-GB" sz="1798" dirty="0">
                <a:solidFill>
                  <a:schemeClr val="accent2"/>
                </a:solidFill>
              </a:rPr>
              <a:t>: </a:t>
            </a:r>
            <a:r>
              <a:rPr lang="en-GB" sz="1600" dirty="0">
                <a:hlinkClick r:id="rId3"/>
              </a:rPr>
              <a:t>Mathematics Mastery (subsidised programme) | EEF (educationendowmentfoundation.org.uk)</a:t>
            </a:r>
            <a:endParaRPr lang="en-GB" sz="1599" dirty="0">
              <a:solidFill>
                <a:schemeClr val="accent2"/>
              </a:solidFill>
              <a:latin typeface="Calibri"/>
              <a:ea typeface="Roboto"/>
              <a:cs typeface="Calibri"/>
            </a:endParaRPr>
          </a:p>
        </p:txBody>
      </p:sp>
      <p:sp>
        <p:nvSpPr>
          <p:cNvPr id="5" name="Rectangle 4">
            <a:extLst>
              <a:ext uri="{FF2B5EF4-FFF2-40B4-BE49-F238E27FC236}">
                <a16:creationId xmlns:a16="http://schemas.microsoft.com/office/drawing/2014/main" id="{F113203A-3DB7-4933-9B10-2234C00E983C}"/>
              </a:ext>
            </a:extLst>
          </p:cNvPr>
          <p:cNvSpPr/>
          <p:nvPr/>
        </p:nvSpPr>
        <p:spPr>
          <a:xfrm>
            <a:off x="7176275" y="140526"/>
            <a:ext cx="4771408" cy="1815882"/>
          </a:xfrm>
          <a:prstGeom prst="rect">
            <a:avLst/>
          </a:prstGeom>
          <a:solidFill>
            <a:schemeClr val="accent2"/>
          </a:solidFill>
        </p:spPr>
        <p:txBody>
          <a:bodyPr wrap="square" lIns="91440" tIns="45720" rIns="91440" bIns="45720" anchor="t">
            <a:spAutoFit/>
          </a:bodyPr>
          <a:lstStyle/>
          <a:p>
            <a:r>
              <a:rPr lang="en-GB" sz="1600" b="1">
                <a:solidFill>
                  <a:schemeClr val="bg1"/>
                </a:solidFill>
                <a:cs typeface="Calibri"/>
              </a:rPr>
              <a:t>Subsidised programme</a:t>
            </a:r>
            <a:endParaRPr lang="en-US" sz="1600">
              <a:solidFill>
                <a:schemeClr val="bg1"/>
              </a:solidFill>
              <a:ea typeface="Calibri"/>
              <a:cs typeface="Calibri"/>
            </a:endParaRPr>
          </a:p>
          <a:p>
            <a:endParaRPr lang="en-GB" sz="1600" b="1">
              <a:solidFill>
                <a:schemeClr val="bg1"/>
              </a:solidFill>
              <a:ea typeface="Calibri"/>
              <a:cs typeface="Calibri"/>
            </a:endParaRPr>
          </a:p>
          <a:p>
            <a:r>
              <a:rPr lang="en-GB" sz="1600" b="1">
                <a:solidFill>
                  <a:schemeClr val="bg1"/>
                </a:solidFill>
                <a:cs typeface="Calibri"/>
              </a:rPr>
              <a:t>KS1, KS2 (Years 1-2, 3-5) Maths</a:t>
            </a:r>
            <a:endParaRPr lang="en-GB" sz="1600">
              <a:solidFill>
                <a:schemeClr val="bg1"/>
              </a:solidFill>
              <a:ea typeface="Calibri"/>
              <a:cs typeface="Calibri"/>
            </a:endParaRPr>
          </a:p>
          <a:p>
            <a:endParaRPr lang="en-GB" sz="1600" b="1">
              <a:solidFill>
                <a:schemeClr val="bg1"/>
              </a:solidFill>
              <a:ea typeface="Calibri"/>
              <a:cs typeface="Calibri"/>
            </a:endParaRPr>
          </a:p>
          <a:p>
            <a:r>
              <a:rPr lang="en-GB" sz="1600" b="1">
                <a:solidFill>
                  <a:schemeClr val="bg1"/>
                </a:solidFill>
                <a:ea typeface="+mn-lt"/>
                <a:cs typeface="+mn-lt"/>
              </a:rPr>
              <a:t>Available nationwide</a:t>
            </a:r>
          </a:p>
          <a:p>
            <a:endParaRPr lang="en-GB" sz="1600" b="1">
              <a:solidFill>
                <a:schemeClr val="bg1"/>
              </a:solidFill>
              <a:ea typeface="+mn-lt"/>
              <a:cs typeface="+mn-lt"/>
            </a:endParaRPr>
          </a:p>
          <a:p>
            <a:r>
              <a:rPr lang="en-GB" sz="1600" b="1">
                <a:solidFill>
                  <a:schemeClr val="bg1"/>
                </a:solidFill>
                <a:ea typeface="+mn-lt"/>
                <a:cs typeface="+mn-lt"/>
              </a:rPr>
              <a:t>Available to primary schools</a:t>
            </a:r>
          </a:p>
        </p:txBody>
      </p:sp>
      <p:sp>
        <p:nvSpPr>
          <p:cNvPr id="8" name="Rectangle 7">
            <a:extLst>
              <a:ext uri="{FF2B5EF4-FFF2-40B4-BE49-F238E27FC236}">
                <a16:creationId xmlns:a16="http://schemas.microsoft.com/office/drawing/2014/main" id="{9F7A5D4F-CD48-DCE9-7B2B-CDFB949ACB24}"/>
              </a:ext>
            </a:extLst>
          </p:cNvPr>
          <p:cNvSpPr/>
          <p:nvPr/>
        </p:nvSpPr>
        <p:spPr>
          <a:xfrm>
            <a:off x="362246" y="2117257"/>
            <a:ext cx="11467508" cy="3293209"/>
          </a:xfrm>
          <a:prstGeom prst="rect">
            <a:avLst/>
          </a:prstGeom>
        </p:spPr>
        <p:txBody>
          <a:bodyPr wrap="square" lIns="91440" tIns="45720" rIns="91440" bIns="45720" anchor="t">
            <a:spAutoFit/>
          </a:bodyPr>
          <a:lstStyle/>
          <a:p>
            <a:r>
              <a:rPr lang="en-GB" sz="1600">
                <a:cs typeface="Calibri" panose="020F0502020204030204"/>
              </a:rPr>
              <a:t>Mathematics Mastery is a two-year, whole-school approach to teaching maths, developed by Ark Curriculum Plus. </a:t>
            </a:r>
            <a:r>
              <a:rPr lang="en-GB" sz="1600">
                <a:cs typeface="Calibri" panose="020F0502020204030204"/>
                <a:hlinkClick r:id="rId4"/>
              </a:rPr>
              <a:t>EEF trialsof Mathematics Mastery</a:t>
            </a:r>
            <a:r>
              <a:rPr lang="en-GB" sz="1600">
                <a:cs typeface="Calibri" panose="020F0502020204030204"/>
              </a:rPr>
              <a:t> have found positive impacts on maths attainment of KS1 pupils, equivalent to two months' additional progress compared to pupils who did not receive the programme.</a:t>
            </a:r>
            <a:endParaRPr lang="en-US" sz="1600">
              <a:ea typeface="Calibri"/>
              <a:cs typeface="Calibri"/>
            </a:endParaRPr>
          </a:p>
          <a:p>
            <a:endParaRPr lang="en-GB" sz="1600">
              <a:ea typeface="Calibri"/>
              <a:cs typeface="Calibri" panose="020F0502020204030204"/>
            </a:endParaRPr>
          </a:p>
          <a:p>
            <a:r>
              <a:rPr lang="en-GB" sz="1600">
                <a:cs typeface="Calibri" panose="020F0502020204030204"/>
              </a:rPr>
              <a:t>Mathematics Mastery is a fully sequenced and resourced curriculum, with each year group receiving 30 weeks of planned lessons which aim to deepen pupils’ understanding of maths in three areas: conceptual understanding, mathematical thinking, and language and communication. </a:t>
            </a:r>
            <a:endParaRPr lang="en-GB" sz="1600">
              <a:ea typeface="Calibri"/>
              <a:cs typeface="Calibri"/>
            </a:endParaRPr>
          </a:p>
          <a:p>
            <a:endParaRPr lang="en-GB" sz="1600">
              <a:ea typeface="Calibri"/>
              <a:cs typeface="Calibri"/>
            </a:endParaRPr>
          </a:p>
          <a:p>
            <a:r>
              <a:rPr lang="en-GB" sz="1600">
                <a:cs typeface="Calibri" panose="020F0502020204030204"/>
              </a:rPr>
              <a:t>Each unit has a tutorial for teachers, professional development videos, and is resourced with planning guides, task sheets, and exemplification materials. Standardised assessments are also provided, with support to implement them including in-school assistance, an online toolkit, and collaboration opportunities amongst teachers delivering the approach. Throughout the programme, schools receive ongoing workshops, in-school visits, co-planning sessions, and personalised support. Schools will be able to choose to purchase either the KS1 programme only, or the combined KS1 and KS2 programme. </a:t>
            </a:r>
            <a:endParaRPr lang="en-GB" sz="1600">
              <a:ea typeface="Calibri"/>
              <a:cs typeface="Calibri" panose="020F0502020204030204"/>
            </a:endParaRPr>
          </a:p>
        </p:txBody>
      </p:sp>
      <p:pic>
        <p:nvPicPr>
          <p:cNvPr id="2050" name="Picture 2" descr="Text&#10;&#10;Description automatically generated">
            <a:extLst>
              <a:ext uri="{FF2B5EF4-FFF2-40B4-BE49-F238E27FC236}">
                <a16:creationId xmlns:a16="http://schemas.microsoft.com/office/drawing/2014/main" id="{B4A1F592-3ED1-F7A5-38A5-92371B3529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8472" y="5358215"/>
            <a:ext cx="2672211" cy="57271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820A3F9B-DE06-5008-D1E9-979EA4193BAA}"/>
              </a:ext>
            </a:extLst>
          </p:cNvPr>
          <p:cNvSpPr/>
          <p:nvPr/>
        </p:nvSpPr>
        <p:spPr>
          <a:xfrm>
            <a:off x="362246" y="1001491"/>
            <a:ext cx="6696100" cy="1014701"/>
          </a:xfrm>
          <a:prstGeom prst="rect">
            <a:avLst/>
          </a:prstGeom>
        </p:spPr>
        <p:txBody>
          <a:bodyPr wrap="square" lIns="91440" tIns="45720" rIns="91440" bIns="45720" anchor="t">
            <a:spAutoFit/>
          </a:bodyPr>
          <a:lstStyle/>
          <a:p>
            <a:r>
              <a:rPr lang="en-GB" sz="1998" b="1">
                <a:solidFill>
                  <a:schemeClr val="accent2"/>
                </a:solidFill>
                <a:ea typeface="+mn-lt"/>
                <a:cs typeface="+mn-lt"/>
              </a:rPr>
              <a:t>Cost: </a:t>
            </a:r>
          </a:p>
          <a:p>
            <a:r>
              <a:rPr lang="en-GB" sz="1998" b="1">
                <a:solidFill>
                  <a:schemeClr val="accent2"/>
                </a:solidFill>
                <a:ea typeface="+mn-lt"/>
                <a:cs typeface="+mn-lt"/>
              </a:rPr>
              <a:t>£2220 for two-year KS1 only programme (20% of usual cost) £4300 for two-year combined programme (30% of usual cost)</a:t>
            </a:r>
          </a:p>
        </p:txBody>
      </p:sp>
    </p:spTree>
    <p:extLst>
      <p:ext uri="{BB962C8B-B14F-4D97-AF65-F5344CB8AC3E}">
        <p14:creationId xmlns:p14="http://schemas.microsoft.com/office/powerpoint/2010/main" val="2735903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EA235B-28A9-4FB5-BD1E-8D698628E952}"/>
              </a:ext>
            </a:extLst>
          </p:cNvPr>
          <p:cNvSpPr txBox="1">
            <a:spLocks/>
          </p:cNvSpPr>
          <p:nvPr/>
        </p:nvSpPr>
        <p:spPr>
          <a:xfrm>
            <a:off x="358426" y="213767"/>
            <a:ext cx="5705658" cy="1406693"/>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US" sz="3995" dirty="0">
                <a:latin typeface="Calibri"/>
                <a:cs typeface="Calibri"/>
              </a:rPr>
              <a:t>Embedding Formative Assessment (EFA)</a:t>
            </a:r>
            <a:endParaRPr lang="en-US" sz="1998" dirty="0"/>
          </a:p>
        </p:txBody>
      </p:sp>
      <p:sp>
        <p:nvSpPr>
          <p:cNvPr id="4" name="Rectangle 3">
            <a:extLst>
              <a:ext uri="{FF2B5EF4-FFF2-40B4-BE49-F238E27FC236}">
                <a16:creationId xmlns:a16="http://schemas.microsoft.com/office/drawing/2014/main" id="{90D90CED-99ED-4397-AF56-DDF91FDD8B8D}"/>
              </a:ext>
            </a:extLst>
          </p:cNvPr>
          <p:cNvSpPr/>
          <p:nvPr/>
        </p:nvSpPr>
        <p:spPr>
          <a:xfrm>
            <a:off x="358426" y="1638892"/>
            <a:ext cx="11068437" cy="399789"/>
          </a:xfrm>
          <a:prstGeom prst="rect">
            <a:avLst/>
          </a:prstGeom>
        </p:spPr>
        <p:txBody>
          <a:bodyPr wrap="square" lIns="91440" tIns="45720" rIns="91440" bIns="45720" anchor="t">
            <a:spAutoFit/>
          </a:bodyPr>
          <a:lstStyle/>
          <a:p>
            <a:r>
              <a:rPr lang="en-GB" sz="1998" b="1" dirty="0">
                <a:solidFill>
                  <a:schemeClr val="accent2"/>
                </a:solidFill>
                <a:ea typeface="+mn-lt"/>
                <a:cs typeface="+mn-lt"/>
              </a:rPr>
              <a:t>Cost: £1468.75+VAT for two-year programme (25% of usual cost)</a:t>
            </a:r>
            <a:endParaRPr lang="en-GB" sz="1998" b="1" dirty="0">
              <a:solidFill>
                <a:schemeClr val="accent2"/>
              </a:solidFill>
              <a:cs typeface="Calibri" panose="020F0502020204030204"/>
            </a:endParaRPr>
          </a:p>
        </p:txBody>
      </p:sp>
      <p:sp>
        <p:nvSpPr>
          <p:cNvPr id="6" name="Rectangle 5">
            <a:extLst>
              <a:ext uri="{FF2B5EF4-FFF2-40B4-BE49-F238E27FC236}">
                <a16:creationId xmlns:a16="http://schemas.microsoft.com/office/drawing/2014/main" id="{2A5B399B-30D8-4575-A915-04D78F5D7C11}"/>
              </a:ext>
            </a:extLst>
          </p:cNvPr>
          <p:cNvSpPr/>
          <p:nvPr/>
        </p:nvSpPr>
        <p:spPr>
          <a:xfrm>
            <a:off x="4229100" y="6149772"/>
            <a:ext cx="7807748" cy="615233"/>
          </a:xfrm>
          <a:prstGeom prst="rect">
            <a:avLst/>
          </a:prstGeom>
        </p:spPr>
        <p:txBody>
          <a:bodyPr wrap="square" lIns="91440" tIns="45720" rIns="91440" bIns="45720" anchor="t">
            <a:spAutoFit/>
          </a:bodyPr>
          <a:lstStyle/>
          <a:p>
            <a:r>
              <a:rPr lang="en-GB" sz="1798" b="1" dirty="0">
                <a:solidFill>
                  <a:schemeClr val="accent2"/>
                </a:solidFill>
              </a:rPr>
              <a:t>Website</a:t>
            </a:r>
            <a:r>
              <a:rPr lang="en-GB" sz="1798">
                <a:solidFill>
                  <a:schemeClr val="accent2"/>
                </a:solidFill>
              </a:rPr>
              <a:t>: </a:t>
            </a:r>
            <a:r>
              <a:rPr lang="en-GB" sz="1600">
                <a:hlinkClick r:id="rId3"/>
              </a:rPr>
              <a:t>Embedding Formative Assessment (subsidised programme) | EEF (educationendowmentfoundation.org.uk)</a:t>
            </a:r>
            <a:endParaRPr lang="en-GB" sz="1599" dirty="0">
              <a:solidFill>
                <a:schemeClr val="accent2"/>
              </a:solidFill>
              <a:latin typeface="Calibri"/>
              <a:ea typeface="Roboto"/>
              <a:cs typeface="Calibri"/>
            </a:endParaRPr>
          </a:p>
        </p:txBody>
      </p:sp>
      <p:sp>
        <p:nvSpPr>
          <p:cNvPr id="5" name="Rectangle 4">
            <a:extLst>
              <a:ext uri="{FF2B5EF4-FFF2-40B4-BE49-F238E27FC236}">
                <a16:creationId xmlns:a16="http://schemas.microsoft.com/office/drawing/2014/main" id="{F113203A-3DB7-4933-9B10-2234C00E983C}"/>
              </a:ext>
            </a:extLst>
          </p:cNvPr>
          <p:cNvSpPr/>
          <p:nvPr/>
        </p:nvSpPr>
        <p:spPr>
          <a:xfrm>
            <a:off x="7489860" y="92995"/>
            <a:ext cx="4546987" cy="1815882"/>
          </a:xfrm>
          <a:prstGeom prst="rect">
            <a:avLst/>
          </a:prstGeom>
          <a:solidFill>
            <a:schemeClr val="accent2"/>
          </a:solidFill>
        </p:spPr>
        <p:txBody>
          <a:bodyPr wrap="square" lIns="91440" tIns="45720" rIns="91440" bIns="45720" anchor="t">
            <a:spAutoFit/>
          </a:bodyPr>
          <a:lstStyle/>
          <a:p>
            <a:r>
              <a:rPr lang="en-GB" sz="1600" b="1" dirty="0">
                <a:solidFill>
                  <a:schemeClr val="bg1"/>
                </a:solidFill>
                <a:cs typeface="Calibri"/>
              </a:rPr>
              <a:t>Subsidised programme</a:t>
            </a:r>
            <a:endParaRPr lang="en-US" sz="1600" dirty="0">
              <a:solidFill>
                <a:schemeClr val="bg1"/>
              </a:solidFill>
              <a:ea typeface="Calibri"/>
              <a:cs typeface="Calibri"/>
            </a:endParaRPr>
          </a:p>
          <a:p>
            <a:endParaRPr lang="en-GB" sz="1600" b="1" dirty="0">
              <a:solidFill>
                <a:schemeClr val="bg1"/>
              </a:solidFill>
              <a:ea typeface="Calibri"/>
              <a:cs typeface="Calibri"/>
            </a:endParaRPr>
          </a:p>
          <a:p>
            <a:r>
              <a:rPr lang="en-GB" sz="1600" b="1" dirty="0">
                <a:solidFill>
                  <a:schemeClr val="bg1"/>
                </a:solidFill>
                <a:cs typeface="Calibri"/>
              </a:rPr>
              <a:t>KS3-4 (Years 7-11) cross-curricular/feedback</a:t>
            </a:r>
            <a:endParaRPr lang="en-GB" sz="1600" dirty="0">
              <a:solidFill>
                <a:schemeClr val="bg1"/>
              </a:solidFill>
              <a:ea typeface="Calibri"/>
              <a:cs typeface="Calibri"/>
            </a:endParaRPr>
          </a:p>
          <a:p>
            <a:endParaRPr lang="en-GB" sz="1600" b="1" dirty="0">
              <a:solidFill>
                <a:schemeClr val="bg1"/>
              </a:solidFill>
              <a:ea typeface="Calibri"/>
              <a:cs typeface="Calibri"/>
            </a:endParaRPr>
          </a:p>
          <a:p>
            <a:r>
              <a:rPr lang="en-GB" sz="1600" b="1" dirty="0">
                <a:solidFill>
                  <a:schemeClr val="bg1"/>
                </a:solidFill>
                <a:ea typeface="+mn-lt"/>
                <a:cs typeface="+mn-lt"/>
              </a:rPr>
              <a:t>Available nationwide</a:t>
            </a:r>
          </a:p>
          <a:p>
            <a:endParaRPr lang="en-GB" sz="1600" b="1" dirty="0">
              <a:solidFill>
                <a:schemeClr val="bg1"/>
              </a:solidFill>
              <a:ea typeface="+mn-lt"/>
              <a:cs typeface="+mn-lt"/>
            </a:endParaRPr>
          </a:p>
          <a:p>
            <a:r>
              <a:rPr lang="en-GB" sz="1600" b="1" dirty="0">
                <a:solidFill>
                  <a:schemeClr val="bg1"/>
                </a:solidFill>
                <a:ea typeface="+mn-lt"/>
                <a:cs typeface="+mn-lt"/>
              </a:rPr>
              <a:t>Available to secondary schools</a:t>
            </a:r>
          </a:p>
        </p:txBody>
      </p:sp>
      <p:sp>
        <p:nvSpPr>
          <p:cNvPr id="8" name="Rectangle 7">
            <a:extLst>
              <a:ext uri="{FF2B5EF4-FFF2-40B4-BE49-F238E27FC236}">
                <a16:creationId xmlns:a16="http://schemas.microsoft.com/office/drawing/2014/main" id="{9F7A5D4F-CD48-DCE9-7B2B-CDFB949ACB24}"/>
              </a:ext>
            </a:extLst>
          </p:cNvPr>
          <p:cNvSpPr/>
          <p:nvPr/>
        </p:nvSpPr>
        <p:spPr>
          <a:xfrm>
            <a:off x="358426" y="2029401"/>
            <a:ext cx="11471329" cy="3293209"/>
          </a:xfrm>
          <a:prstGeom prst="rect">
            <a:avLst/>
          </a:prstGeom>
        </p:spPr>
        <p:txBody>
          <a:bodyPr wrap="square" lIns="91440" tIns="45720" rIns="91440" bIns="45720" anchor="t">
            <a:spAutoFit/>
          </a:bodyPr>
          <a:lstStyle/>
          <a:p>
            <a:r>
              <a:rPr lang="en-GB" sz="1600" dirty="0">
                <a:cs typeface="Calibri" panose="020F0502020204030204"/>
              </a:rPr>
              <a:t>Embedding Formative Assessment is a two-year professional development programme, delivered by SSAT, which aims to improve pupil outcomes by embedding the use of formative assessment strategies across a school. The EEF </a:t>
            </a:r>
            <a:r>
              <a:rPr lang="en-GB" sz="1600" dirty="0">
                <a:cs typeface="Calibri" panose="020F0502020204030204"/>
                <a:hlinkClick r:id="rId4"/>
              </a:rPr>
              <a:t>trial of Embedding Formative Assessment</a:t>
            </a:r>
            <a:r>
              <a:rPr lang="en-GB" sz="1600" dirty="0">
                <a:cs typeface="Calibri" panose="020F0502020204030204"/>
              </a:rPr>
              <a:t> found that pupils in schools that received the programme made an average of two months’ additional progress on their Attainment 8 GCSE scores compared to control schools. </a:t>
            </a:r>
            <a:endParaRPr lang="en-US" sz="1600" dirty="0">
              <a:ea typeface="Calibri"/>
              <a:cs typeface="Calibri"/>
            </a:endParaRPr>
          </a:p>
          <a:p>
            <a:endParaRPr lang="en-GB" sz="1600" dirty="0">
              <a:ea typeface="Calibri"/>
              <a:cs typeface="Calibri" panose="020F0502020204030204"/>
            </a:endParaRPr>
          </a:p>
          <a:p>
            <a:r>
              <a:rPr lang="en-GB" sz="1600" dirty="0">
                <a:cs typeface="Calibri" panose="020F0502020204030204"/>
              </a:rPr>
              <a:t>Schools receive detailed resource packs to run monthly workshops, known as Teacher Learning Communities (TLCs), and teachers conduct structured peer observations focusing on the use of formative assessment strategies. TLCs focus on five key formative assessment strategies, with handouts on techniques provided: ‘clarifying, sharing and understanding learning intentions’; ‘engineering effective classroom discussions and activities’; ‘providing feedback that moves learning forward’; ‘activating learners as instructional resources for one another’; and ‘activating learners as owners of their own learning’. </a:t>
            </a:r>
            <a:endParaRPr lang="en-GB" sz="1600" dirty="0">
              <a:ea typeface="Calibri"/>
              <a:cs typeface="Calibri" panose="020F0502020204030204"/>
            </a:endParaRPr>
          </a:p>
          <a:p>
            <a:endParaRPr lang="en-GB" sz="1600" dirty="0">
              <a:ea typeface="Calibri"/>
              <a:cs typeface="Calibri" panose="020F0502020204030204"/>
            </a:endParaRPr>
          </a:p>
          <a:p>
            <a:r>
              <a:rPr lang="en-GB" sz="1600" dirty="0">
                <a:cs typeface="Calibri" panose="020F0502020204030204"/>
              </a:rPr>
              <a:t>Each school appoints a lead teacher who attends an initial training day and receives ongoing implementation support from an SSAT Lead Practitioner, including visits, phone calls, e-mails, and access to an online community.</a:t>
            </a:r>
            <a:endParaRPr lang="en-GB" sz="1600" dirty="0">
              <a:ea typeface="Calibri"/>
              <a:cs typeface="Calibri" panose="020F0502020204030204"/>
            </a:endParaRPr>
          </a:p>
        </p:txBody>
      </p:sp>
      <p:pic>
        <p:nvPicPr>
          <p:cNvPr id="3074" name="Picture 2" descr="Lead Practitioner Accreditation - SSAT">
            <a:extLst>
              <a:ext uri="{FF2B5EF4-FFF2-40B4-BE49-F238E27FC236}">
                <a16:creationId xmlns:a16="http://schemas.microsoft.com/office/drawing/2014/main" id="{E7E75349-6B8A-D966-51FD-B74580394A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6392" y="5173719"/>
            <a:ext cx="3389251" cy="562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554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67CC6959-F461-4968-8CAC-703A5420AF7A}"/>
              </a:ext>
            </a:extLst>
          </p:cNvPr>
          <p:cNvSpPr txBox="1">
            <a:spLocks/>
          </p:cNvSpPr>
          <p:nvPr/>
        </p:nvSpPr>
        <p:spPr>
          <a:xfrm>
            <a:off x="336900" y="150370"/>
            <a:ext cx="9147846" cy="771553"/>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GB" sz="3200" dirty="0"/>
              <a:t>Overview by phase</a:t>
            </a:r>
          </a:p>
        </p:txBody>
      </p:sp>
      <p:graphicFrame>
        <p:nvGraphicFramePr>
          <p:cNvPr id="5" name="Table 5">
            <a:extLst>
              <a:ext uri="{FF2B5EF4-FFF2-40B4-BE49-F238E27FC236}">
                <a16:creationId xmlns:a16="http://schemas.microsoft.com/office/drawing/2014/main" id="{D5E92339-25A9-422F-9DF4-8953204CB1C8}"/>
              </a:ext>
            </a:extLst>
          </p:cNvPr>
          <p:cNvGraphicFramePr>
            <a:graphicFrameLocks noGrp="1"/>
          </p:cNvGraphicFramePr>
          <p:nvPr>
            <p:extLst>
              <p:ext uri="{D42A27DB-BD31-4B8C-83A1-F6EECF244321}">
                <p14:modId xmlns:p14="http://schemas.microsoft.com/office/powerpoint/2010/main" val="2444012189"/>
              </p:ext>
            </p:extLst>
          </p:nvPr>
        </p:nvGraphicFramePr>
        <p:xfrm>
          <a:off x="336900" y="1063162"/>
          <a:ext cx="5133681" cy="3835082"/>
        </p:xfrm>
        <a:graphic>
          <a:graphicData uri="http://schemas.openxmlformats.org/drawingml/2006/table">
            <a:tbl>
              <a:tblPr firstRow="1" bandRow="1">
                <a:tableStyleId>{21E4AEA4-8DFA-4A89-87EB-49C32662AFE0}</a:tableStyleId>
              </a:tblPr>
              <a:tblGrid>
                <a:gridCol w="2125389">
                  <a:extLst>
                    <a:ext uri="{9D8B030D-6E8A-4147-A177-3AD203B41FA5}">
                      <a16:colId xmlns:a16="http://schemas.microsoft.com/office/drawing/2014/main" val="1913492882"/>
                    </a:ext>
                  </a:extLst>
                </a:gridCol>
                <a:gridCol w="3008292">
                  <a:extLst>
                    <a:ext uri="{9D8B030D-6E8A-4147-A177-3AD203B41FA5}">
                      <a16:colId xmlns:a16="http://schemas.microsoft.com/office/drawing/2014/main" val="999908446"/>
                    </a:ext>
                  </a:extLst>
                </a:gridCol>
              </a:tblGrid>
              <a:tr h="594613">
                <a:tc>
                  <a:txBody>
                    <a:bodyPr/>
                    <a:lstStyle/>
                    <a:p>
                      <a:r>
                        <a:rPr lang="en-GB" sz="1800" noProof="0" dirty="0"/>
                        <a:t>Phase</a:t>
                      </a:r>
                    </a:p>
                  </a:txBody>
                  <a:tcPr/>
                </a:tc>
                <a:tc>
                  <a:txBody>
                    <a:bodyPr/>
                    <a:lstStyle/>
                    <a:p>
                      <a:pPr lvl="0">
                        <a:buNone/>
                      </a:pPr>
                      <a:r>
                        <a:rPr lang="en-US" sz="1800" dirty="0"/>
                        <a:t>South East</a:t>
                      </a:r>
                    </a:p>
                  </a:txBody>
                  <a:tcPr/>
                </a:tc>
                <a:extLst>
                  <a:ext uri="{0D108BD9-81ED-4DB2-BD59-A6C34878D82A}">
                    <a16:rowId xmlns:a16="http://schemas.microsoft.com/office/drawing/2014/main" val="1454136074"/>
                  </a:ext>
                </a:extLst>
              </a:tr>
              <a:tr h="919327">
                <a:tc>
                  <a:txBody>
                    <a:bodyPr/>
                    <a:lstStyle/>
                    <a:p>
                      <a:pPr lvl="0">
                        <a:buNone/>
                      </a:pPr>
                      <a:r>
                        <a:rPr lang="en-US" sz="1600" b="1" dirty="0"/>
                        <a:t>Early years</a:t>
                      </a:r>
                    </a:p>
                  </a:txBody>
                  <a:tcPr marL="91439" marR="91439"/>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Emotion Coaching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Maths Champions</a:t>
                      </a:r>
                    </a:p>
                    <a:p>
                      <a:pPr lvl="0">
                        <a:buNone/>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NELI-Preschool</a:t>
                      </a:r>
                    </a:p>
                    <a:p>
                      <a:pPr lvl="0">
                        <a:buNone/>
                      </a:pPr>
                      <a:endParaRPr lang="en-US" sz="1200" dirty="0"/>
                    </a:p>
                  </a:txBody>
                  <a:tcPr marL="91439" marR="91439"/>
                </a:tc>
                <a:extLst>
                  <a:ext uri="{0D108BD9-81ED-4DB2-BD59-A6C34878D82A}">
                    <a16:rowId xmlns:a16="http://schemas.microsoft.com/office/drawing/2014/main" val="3213809022"/>
                  </a:ext>
                </a:extLst>
              </a:tr>
              <a:tr h="863029">
                <a:tc>
                  <a:txBody>
                    <a:bodyPr/>
                    <a:lstStyle/>
                    <a:p>
                      <a:pPr lvl="0">
                        <a:buNone/>
                      </a:pPr>
                      <a:r>
                        <a:rPr lang="en-US" sz="1600" b="1" dirty="0"/>
                        <a:t>Primary</a:t>
                      </a:r>
                    </a:p>
                  </a:txBody>
                  <a:tcPr marL="91439" marR="91439"/>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KS2 Reading Fluency Project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Lexia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Mathematics Mastery</a:t>
                      </a:r>
                    </a:p>
                    <a:p>
                      <a:pPr marL="0" lvl="0" indent="0" algn="l">
                        <a:lnSpc>
                          <a:spcPct val="100000"/>
                        </a:lnSpc>
                        <a:buNone/>
                      </a:pPr>
                      <a:endParaRPr lang="en-US" sz="1200" b="0" i="0" u="none" strike="noStrike" kern="1200" baseline="0" noProof="0" dirty="0">
                        <a:solidFill>
                          <a:srgbClr val="000000"/>
                        </a:solidFill>
                        <a:latin typeface="Calibri"/>
                      </a:endParaRPr>
                    </a:p>
                  </a:txBody>
                  <a:tcPr marL="91439" marR="91439"/>
                </a:tc>
                <a:extLst>
                  <a:ext uri="{0D108BD9-81ED-4DB2-BD59-A6C34878D82A}">
                    <a16:rowId xmlns:a16="http://schemas.microsoft.com/office/drawing/2014/main" val="3708623756"/>
                  </a:ext>
                </a:extLst>
              </a:tr>
              <a:tr h="863029">
                <a:tc>
                  <a:txBody>
                    <a:bodyPr/>
                    <a:lstStyle/>
                    <a:p>
                      <a:pPr lvl="0">
                        <a:buNone/>
                      </a:pPr>
                      <a:r>
                        <a:rPr lang="en-US" sz="1600" b="1" dirty="0"/>
                        <a:t>Secondary</a:t>
                      </a:r>
                    </a:p>
                  </a:txBody>
                  <a:tcPr marL="91439" marR="91439"/>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dirty="0"/>
                        <a:t>Embedding Formative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rtl="0" eaLnBrk="1" fontAlgn="auto" latinLnBrk="0" hangingPunct="1">
                        <a:lnSpc>
                          <a:spcPct val="100000"/>
                        </a:lnSpc>
                        <a:spcBef>
                          <a:spcPts val="0"/>
                        </a:spcBef>
                        <a:spcAft>
                          <a:spcPts val="0"/>
                        </a:spcAft>
                        <a:buClrTx/>
                        <a:buSzTx/>
                        <a:buFontTx/>
                        <a:buNone/>
                      </a:pPr>
                      <a:r>
                        <a:rPr lang="en-US" sz="1200" dirty="0">
                          <a:latin typeface="+mn-lt"/>
                          <a:cs typeface="Calibri"/>
                        </a:rPr>
                        <a:t>Using examples to teach grammar to Year 7 </a:t>
                      </a:r>
                      <a:endParaRPr lang="en-US" sz="1200" dirty="0"/>
                    </a:p>
                  </a:txBody>
                  <a:tcPr marL="91439" marR="91439"/>
                </a:tc>
                <a:extLst>
                  <a:ext uri="{0D108BD9-81ED-4DB2-BD59-A6C34878D82A}">
                    <a16:rowId xmlns:a16="http://schemas.microsoft.com/office/drawing/2014/main" val="1761368417"/>
                  </a:ext>
                </a:extLst>
              </a:tr>
            </a:tbl>
          </a:graphicData>
        </a:graphic>
      </p:graphicFrame>
      <p:sp>
        <p:nvSpPr>
          <p:cNvPr id="2" name="TextBox 1">
            <a:extLst>
              <a:ext uri="{FF2B5EF4-FFF2-40B4-BE49-F238E27FC236}">
                <a16:creationId xmlns:a16="http://schemas.microsoft.com/office/drawing/2014/main" id="{A074B0CF-9898-8F8D-FD38-B8A427A157AF}"/>
              </a:ext>
            </a:extLst>
          </p:cNvPr>
          <p:cNvSpPr txBox="1"/>
          <p:nvPr/>
        </p:nvSpPr>
        <p:spPr>
          <a:xfrm>
            <a:off x="214604" y="5428410"/>
            <a:ext cx="8420767" cy="369332"/>
          </a:xfrm>
          <a:prstGeom prst="rect">
            <a:avLst/>
          </a:prstGeom>
          <a:noFill/>
        </p:spPr>
        <p:txBody>
          <a:bodyPr wrap="none" rtlCol="0">
            <a:spAutoFit/>
          </a:bodyPr>
          <a:lstStyle/>
          <a:p>
            <a:r>
              <a:rPr lang="en-GB" b="1" dirty="0"/>
              <a:t>These slides will be updated as further trials and programmes open for recruitment.  </a:t>
            </a:r>
          </a:p>
        </p:txBody>
      </p:sp>
    </p:spTree>
    <p:extLst>
      <p:ext uri="{BB962C8B-B14F-4D97-AF65-F5344CB8AC3E}">
        <p14:creationId xmlns:p14="http://schemas.microsoft.com/office/powerpoint/2010/main" val="1639932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hape&#10;&#10;Description automatically generated">
            <a:extLst>
              <a:ext uri="{FF2B5EF4-FFF2-40B4-BE49-F238E27FC236}">
                <a16:creationId xmlns:a16="http://schemas.microsoft.com/office/drawing/2014/main" id="{5CA1305E-4A46-4503-8A39-A5A2F703AC43}"/>
              </a:ext>
            </a:extLst>
          </p:cNvPr>
          <p:cNvPicPr>
            <a:picLocks noChangeAspect="1"/>
          </p:cNvPicPr>
          <p:nvPr/>
        </p:nvPicPr>
        <p:blipFill rotWithShape="1">
          <a:blip r:embed="rId2">
            <a:alphaModFix amt="35000"/>
          </a:blip>
          <a:srcRect t="-60" r="58830" b="10944"/>
          <a:stretch/>
        </p:blipFill>
        <p:spPr>
          <a:xfrm>
            <a:off x="6545108" y="1370909"/>
            <a:ext cx="4016509" cy="4548999"/>
          </a:xfrm>
          <a:prstGeom prst="rect">
            <a:avLst/>
          </a:prstGeom>
        </p:spPr>
      </p:pic>
      <p:sp>
        <p:nvSpPr>
          <p:cNvPr id="8" name="Text Placeholder 1">
            <a:extLst>
              <a:ext uri="{FF2B5EF4-FFF2-40B4-BE49-F238E27FC236}">
                <a16:creationId xmlns:a16="http://schemas.microsoft.com/office/drawing/2014/main" id="{CD48476F-1750-41BE-BB83-BBD894455F25}"/>
              </a:ext>
            </a:extLst>
          </p:cNvPr>
          <p:cNvSpPr txBox="1">
            <a:spLocks/>
          </p:cNvSpPr>
          <p:nvPr/>
        </p:nvSpPr>
        <p:spPr>
          <a:xfrm>
            <a:off x="534248" y="777385"/>
            <a:ext cx="5895974" cy="882818"/>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GB" sz="4000"/>
              <a:t>Why take part?</a:t>
            </a:r>
          </a:p>
        </p:txBody>
      </p:sp>
      <p:sp>
        <p:nvSpPr>
          <p:cNvPr id="9" name="Rectangle 8">
            <a:extLst>
              <a:ext uri="{FF2B5EF4-FFF2-40B4-BE49-F238E27FC236}">
                <a16:creationId xmlns:a16="http://schemas.microsoft.com/office/drawing/2014/main" id="{029E9893-0385-4993-90CD-2C7A8C4448BC}"/>
              </a:ext>
            </a:extLst>
          </p:cNvPr>
          <p:cNvSpPr/>
          <p:nvPr/>
        </p:nvSpPr>
        <p:spPr>
          <a:xfrm>
            <a:off x="821925" y="1717560"/>
            <a:ext cx="10313715" cy="3689705"/>
          </a:xfrm>
          <a:prstGeom prst="rect">
            <a:avLst/>
          </a:prstGeom>
        </p:spPr>
        <p:txBody>
          <a:bodyPr wrap="square" lIns="121770" tIns="60885" rIns="121770" bIns="60885" anchor="t">
            <a:spAutoFit/>
          </a:bodyPr>
          <a:lstStyle/>
          <a:p>
            <a:endParaRPr lang="en-GB" sz="2400"/>
          </a:p>
          <a:p>
            <a:pPr marL="342480" indent="-342480">
              <a:buFont typeface="Arial" panose="020B0604020202020204" pitchFamily="34" charset="0"/>
              <a:buChar char="•"/>
            </a:pPr>
            <a:r>
              <a:rPr lang="en-GB" sz="2663"/>
              <a:t>An opportunity to be among the first to trial promising approaches</a:t>
            </a:r>
            <a:endParaRPr lang="en-GB" sz="2663">
              <a:cs typeface="Calibri"/>
            </a:endParaRPr>
          </a:p>
          <a:p>
            <a:pPr marL="342480" indent="-342480">
              <a:buFont typeface="Arial" panose="020B0604020202020204" pitchFamily="34" charset="0"/>
              <a:buChar char="•"/>
            </a:pPr>
            <a:endParaRPr lang="en-GB" sz="2663">
              <a:cs typeface="Calibri"/>
            </a:endParaRPr>
          </a:p>
          <a:p>
            <a:pPr marL="342480" indent="-342480">
              <a:buFont typeface="Arial" panose="020B0604020202020204" pitchFamily="34" charset="0"/>
              <a:buChar char="•"/>
            </a:pPr>
            <a:r>
              <a:rPr lang="en-GB" sz="2663"/>
              <a:t>Receive programmes at a subsidised cost or free, or if in the control group, get paid to take part</a:t>
            </a:r>
            <a:endParaRPr lang="en-GB" sz="2663">
              <a:cs typeface="Calibri"/>
            </a:endParaRPr>
          </a:p>
          <a:p>
            <a:pPr marL="342480" indent="-342480">
              <a:buFont typeface="Arial" panose="020B0604020202020204" pitchFamily="34" charset="0"/>
              <a:buChar char="•"/>
            </a:pPr>
            <a:endParaRPr lang="en-GB" sz="2663">
              <a:cs typeface="Calibri"/>
            </a:endParaRPr>
          </a:p>
          <a:p>
            <a:pPr marL="342480" indent="-342480">
              <a:buFont typeface="Arial" panose="020B0604020202020204" pitchFamily="34" charset="0"/>
              <a:buChar char="•"/>
            </a:pPr>
            <a:r>
              <a:rPr lang="en-GB" sz="2663"/>
              <a:t>Contribute to the evidence base on what works in education</a:t>
            </a:r>
            <a:endParaRPr lang="en-GB" sz="2663">
              <a:cs typeface="Calibri"/>
            </a:endParaRPr>
          </a:p>
          <a:p>
            <a:pPr algn="just"/>
            <a:endParaRPr lang="en-GB" sz="2400"/>
          </a:p>
          <a:p>
            <a:pPr algn="just"/>
            <a:endParaRPr lang="en-GB" sz="2400"/>
          </a:p>
        </p:txBody>
      </p:sp>
    </p:spTree>
    <p:extLst>
      <p:ext uri="{BB962C8B-B14F-4D97-AF65-F5344CB8AC3E}">
        <p14:creationId xmlns:p14="http://schemas.microsoft.com/office/powerpoint/2010/main" val="2158694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hape&#10;&#10;Description automatically generated">
            <a:extLst>
              <a:ext uri="{FF2B5EF4-FFF2-40B4-BE49-F238E27FC236}">
                <a16:creationId xmlns:a16="http://schemas.microsoft.com/office/drawing/2014/main" id="{5CA1305E-4A46-4503-8A39-A5A2F703AC43}"/>
              </a:ext>
            </a:extLst>
          </p:cNvPr>
          <p:cNvPicPr>
            <a:picLocks noChangeAspect="1"/>
          </p:cNvPicPr>
          <p:nvPr/>
        </p:nvPicPr>
        <p:blipFill rotWithShape="1">
          <a:blip r:embed="rId2">
            <a:alphaModFix amt="35000"/>
          </a:blip>
          <a:srcRect t="-60" r="58830" b="10944"/>
          <a:stretch/>
        </p:blipFill>
        <p:spPr>
          <a:xfrm>
            <a:off x="6545108" y="1370909"/>
            <a:ext cx="4016509" cy="4548999"/>
          </a:xfrm>
          <a:prstGeom prst="rect">
            <a:avLst/>
          </a:prstGeom>
        </p:spPr>
      </p:pic>
      <p:sp>
        <p:nvSpPr>
          <p:cNvPr id="8" name="Text Placeholder 1">
            <a:extLst>
              <a:ext uri="{FF2B5EF4-FFF2-40B4-BE49-F238E27FC236}">
                <a16:creationId xmlns:a16="http://schemas.microsoft.com/office/drawing/2014/main" id="{CD48476F-1750-41BE-BB83-BBD894455F25}"/>
              </a:ext>
            </a:extLst>
          </p:cNvPr>
          <p:cNvSpPr txBox="1">
            <a:spLocks/>
          </p:cNvSpPr>
          <p:nvPr/>
        </p:nvSpPr>
        <p:spPr>
          <a:xfrm>
            <a:off x="534247" y="777385"/>
            <a:ext cx="10500197" cy="882818"/>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GB" sz="4000"/>
              <a:t>Supporting national and regional priorities</a:t>
            </a:r>
          </a:p>
        </p:txBody>
      </p:sp>
      <p:sp>
        <p:nvSpPr>
          <p:cNvPr id="9" name="Rectangle 8">
            <a:extLst>
              <a:ext uri="{FF2B5EF4-FFF2-40B4-BE49-F238E27FC236}">
                <a16:creationId xmlns:a16="http://schemas.microsoft.com/office/drawing/2014/main" id="{029E9893-0385-4993-90CD-2C7A8C4448BC}"/>
              </a:ext>
            </a:extLst>
          </p:cNvPr>
          <p:cNvSpPr/>
          <p:nvPr/>
        </p:nvSpPr>
        <p:spPr>
          <a:xfrm>
            <a:off x="691788" y="1964991"/>
            <a:ext cx="10808423" cy="3360833"/>
          </a:xfrm>
          <a:prstGeom prst="rect">
            <a:avLst/>
          </a:prstGeom>
        </p:spPr>
        <p:txBody>
          <a:bodyPr wrap="square" lIns="121770" tIns="60885" rIns="121770" bIns="60885" anchor="t">
            <a:spAutoFit/>
          </a:bodyPr>
          <a:lstStyle/>
          <a:p>
            <a:r>
              <a:rPr lang="en-GB" sz="2663"/>
              <a:t>Current priorities include:</a:t>
            </a:r>
          </a:p>
          <a:p>
            <a:pPr marL="457200" indent="-457200">
              <a:buFont typeface="Arial" panose="020B0604020202020204" pitchFamily="34" charset="0"/>
              <a:buChar char="•"/>
            </a:pPr>
            <a:r>
              <a:rPr lang="en-GB" sz="2663"/>
              <a:t>Attendance and exclusion</a:t>
            </a:r>
          </a:p>
          <a:p>
            <a:pPr marL="457200" indent="-457200">
              <a:buFont typeface="Arial" panose="020B0604020202020204" pitchFamily="34" charset="0"/>
              <a:buChar char="•"/>
            </a:pPr>
            <a:r>
              <a:rPr lang="en-GB" sz="2663"/>
              <a:t>Education recovery</a:t>
            </a:r>
          </a:p>
          <a:p>
            <a:pPr marL="457200" indent="-457200">
              <a:buFont typeface="Arial" panose="020B0604020202020204" pitchFamily="34" charset="0"/>
              <a:buChar char="•"/>
            </a:pPr>
            <a:r>
              <a:rPr lang="en-GB" sz="2663"/>
              <a:t>Workforce pressure/staff recruitment and retention</a:t>
            </a:r>
          </a:p>
          <a:p>
            <a:pPr marL="457200" indent="-457200">
              <a:buFont typeface="Arial" panose="020B0604020202020204" pitchFamily="34" charset="0"/>
              <a:buChar char="•"/>
            </a:pPr>
            <a:r>
              <a:rPr lang="en-GB" sz="2663"/>
              <a:t>Ed-tech and AI </a:t>
            </a:r>
          </a:p>
          <a:p>
            <a:pPr marL="457200" indent="-457200">
              <a:buFont typeface="Arial" panose="020B0604020202020204" pitchFamily="34" charset="0"/>
              <a:buChar char="•"/>
            </a:pPr>
            <a:r>
              <a:rPr lang="en-GB" sz="2663"/>
              <a:t>Mastery teaching in mathematics (Maths Hubs)</a:t>
            </a:r>
          </a:p>
          <a:p>
            <a:pPr marL="457200" indent="-457200">
              <a:buFont typeface="Arial" panose="020B0604020202020204" pitchFamily="34" charset="0"/>
              <a:buChar char="•"/>
            </a:pPr>
            <a:r>
              <a:rPr lang="en-GB" sz="2663"/>
              <a:t>Phonics, early language and reading (English Hubs)</a:t>
            </a:r>
            <a:endParaRPr lang="en-GB" sz="2400"/>
          </a:p>
          <a:p>
            <a:pPr algn="just"/>
            <a:endParaRPr lang="en-GB" sz="2400"/>
          </a:p>
        </p:txBody>
      </p:sp>
    </p:spTree>
    <p:extLst>
      <p:ext uri="{BB962C8B-B14F-4D97-AF65-F5344CB8AC3E}">
        <p14:creationId xmlns:p14="http://schemas.microsoft.com/office/powerpoint/2010/main" val="2609770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67CC6959-F461-4968-8CAC-703A5420AF7A}"/>
              </a:ext>
            </a:extLst>
          </p:cNvPr>
          <p:cNvSpPr txBox="1">
            <a:spLocks/>
          </p:cNvSpPr>
          <p:nvPr/>
        </p:nvSpPr>
        <p:spPr>
          <a:xfrm>
            <a:off x="349824" y="47706"/>
            <a:ext cx="9147846" cy="771553"/>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GB" sz="3200" dirty="0"/>
              <a:t>Overview of recruiting trials</a:t>
            </a:r>
          </a:p>
        </p:txBody>
      </p:sp>
      <p:graphicFrame>
        <p:nvGraphicFramePr>
          <p:cNvPr id="5" name="Table 5">
            <a:extLst>
              <a:ext uri="{FF2B5EF4-FFF2-40B4-BE49-F238E27FC236}">
                <a16:creationId xmlns:a16="http://schemas.microsoft.com/office/drawing/2014/main" id="{D5E92339-25A9-422F-9DF4-8953204CB1C8}"/>
              </a:ext>
            </a:extLst>
          </p:cNvPr>
          <p:cNvGraphicFramePr>
            <a:graphicFrameLocks noGrp="1"/>
          </p:cNvGraphicFramePr>
          <p:nvPr>
            <p:extLst>
              <p:ext uri="{D42A27DB-BD31-4B8C-83A1-F6EECF244321}">
                <p14:modId xmlns:p14="http://schemas.microsoft.com/office/powerpoint/2010/main" val="260874830"/>
              </p:ext>
            </p:extLst>
          </p:nvPr>
        </p:nvGraphicFramePr>
        <p:xfrm>
          <a:off x="349824" y="600842"/>
          <a:ext cx="11492351" cy="4587493"/>
        </p:xfrm>
        <a:graphic>
          <a:graphicData uri="http://schemas.openxmlformats.org/drawingml/2006/table">
            <a:tbl>
              <a:tblPr firstRow="1" bandRow="1">
                <a:tableStyleId>{21E4AEA4-8DFA-4A89-87EB-49C32662AFE0}</a:tableStyleId>
              </a:tblPr>
              <a:tblGrid>
                <a:gridCol w="1754184">
                  <a:extLst>
                    <a:ext uri="{9D8B030D-6E8A-4147-A177-3AD203B41FA5}">
                      <a16:colId xmlns:a16="http://schemas.microsoft.com/office/drawing/2014/main" val="1913492882"/>
                    </a:ext>
                  </a:extLst>
                </a:gridCol>
                <a:gridCol w="2087848">
                  <a:extLst>
                    <a:ext uri="{9D8B030D-6E8A-4147-A177-3AD203B41FA5}">
                      <a16:colId xmlns:a16="http://schemas.microsoft.com/office/drawing/2014/main" val="1399950115"/>
                    </a:ext>
                  </a:extLst>
                </a:gridCol>
                <a:gridCol w="1037092">
                  <a:extLst>
                    <a:ext uri="{9D8B030D-6E8A-4147-A177-3AD203B41FA5}">
                      <a16:colId xmlns:a16="http://schemas.microsoft.com/office/drawing/2014/main" val="1911016335"/>
                    </a:ext>
                  </a:extLst>
                </a:gridCol>
                <a:gridCol w="941033">
                  <a:extLst>
                    <a:ext uri="{9D8B030D-6E8A-4147-A177-3AD203B41FA5}">
                      <a16:colId xmlns:a16="http://schemas.microsoft.com/office/drawing/2014/main" val="3890012053"/>
                    </a:ext>
                  </a:extLst>
                </a:gridCol>
                <a:gridCol w="1402671">
                  <a:extLst>
                    <a:ext uri="{9D8B030D-6E8A-4147-A177-3AD203B41FA5}">
                      <a16:colId xmlns:a16="http://schemas.microsoft.com/office/drawing/2014/main" val="2669101791"/>
                    </a:ext>
                  </a:extLst>
                </a:gridCol>
                <a:gridCol w="2460581">
                  <a:extLst>
                    <a:ext uri="{9D8B030D-6E8A-4147-A177-3AD203B41FA5}">
                      <a16:colId xmlns:a16="http://schemas.microsoft.com/office/drawing/2014/main" val="3719817929"/>
                    </a:ext>
                  </a:extLst>
                </a:gridCol>
                <a:gridCol w="1808942">
                  <a:extLst>
                    <a:ext uri="{9D8B030D-6E8A-4147-A177-3AD203B41FA5}">
                      <a16:colId xmlns:a16="http://schemas.microsoft.com/office/drawing/2014/main" val="2880240805"/>
                    </a:ext>
                  </a:extLst>
                </a:gridCol>
              </a:tblGrid>
              <a:tr h="594613">
                <a:tc>
                  <a:txBody>
                    <a:bodyPr/>
                    <a:lstStyle/>
                    <a:p>
                      <a:r>
                        <a:rPr lang="en-US" sz="1400" dirty="0" err="1"/>
                        <a:t>Programme</a:t>
                      </a:r>
                      <a:r>
                        <a:rPr lang="en-US" sz="1400" dirty="0"/>
                        <a:t> </a:t>
                      </a:r>
                      <a:r>
                        <a:rPr lang="en-GB" sz="1400" noProof="0" dirty="0"/>
                        <a:t>name</a:t>
                      </a:r>
                    </a:p>
                  </a:txBody>
                  <a:tcPr/>
                </a:tc>
                <a:tc>
                  <a:txBody>
                    <a:bodyPr/>
                    <a:lstStyle/>
                    <a:p>
                      <a:r>
                        <a:rPr lang="en-GB" sz="1400" noProof="0" dirty="0"/>
                        <a:t>EEF webpage</a:t>
                      </a:r>
                    </a:p>
                  </a:txBody>
                  <a:tcPr/>
                </a:tc>
                <a:tc>
                  <a:txBody>
                    <a:bodyPr/>
                    <a:lstStyle/>
                    <a:p>
                      <a:r>
                        <a:rPr lang="en-US" sz="1400" dirty="0"/>
                        <a:t>Subject</a:t>
                      </a:r>
                    </a:p>
                  </a:txBody>
                  <a:tcPr/>
                </a:tc>
                <a:tc>
                  <a:txBody>
                    <a:bodyPr/>
                    <a:lstStyle/>
                    <a:p>
                      <a:r>
                        <a:rPr lang="en-US" sz="1400" dirty="0"/>
                        <a:t>Key Stage</a:t>
                      </a:r>
                    </a:p>
                  </a:txBody>
                  <a:tcPr/>
                </a:tc>
                <a:tc>
                  <a:txBody>
                    <a:bodyPr/>
                    <a:lstStyle/>
                    <a:p>
                      <a:pPr lvl="0">
                        <a:buNone/>
                      </a:pPr>
                      <a:r>
                        <a:rPr lang="en-US" sz="1400" dirty="0"/>
                        <a:t>Recruitment deadline</a:t>
                      </a:r>
                    </a:p>
                  </a:txBody>
                  <a:tcPr/>
                </a:tc>
                <a:tc>
                  <a:txBody>
                    <a:bodyPr/>
                    <a:lstStyle/>
                    <a:p>
                      <a:pPr lvl="0">
                        <a:buNone/>
                      </a:pPr>
                      <a:r>
                        <a:rPr lang="en-US" sz="1400" dirty="0"/>
                        <a:t>Where we are recruiting</a:t>
                      </a:r>
                    </a:p>
                  </a:txBody>
                  <a:tcPr/>
                </a:tc>
                <a:tc>
                  <a:txBody>
                    <a:bodyPr/>
                    <a:lstStyle/>
                    <a:p>
                      <a:pPr lvl="0">
                        <a:buNone/>
                      </a:pPr>
                      <a:r>
                        <a:rPr lang="en-US" sz="1400" dirty="0"/>
                        <a:t>Eligibility </a:t>
                      </a:r>
                      <a:endParaRPr lang="en-US" sz="1400"/>
                    </a:p>
                  </a:txBody>
                  <a:tcPr/>
                </a:tc>
                <a:extLst>
                  <a:ext uri="{0D108BD9-81ED-4DB2-BD59-A6C34878D82A}">
                    <a16:rowId xmlns:a16="http://schemas.microsoft.com/office/drawing/2014/main" val="1454136074"/>
                  </a:ext>
                </a:extLst>
              </a:tr>
              <a:tr h="863029">
                <a:tc>
                  <a:txBody>
                    <a:bodyPr/>
                    <a:lstStyle/>
                    <a:p>
                      <a:pPr lvl="0">
                        <a:buNone/>
                      </a:pPr>
                      <a:r>
                        <a:rPr lang="en-US" sz="1400" dirty="0"/>
                        <a:t>NELI Preschool</a:t>
                      </a:r>
                    </a:p>
                  </a:txBody>
                  <a:tcPr marL="91439" marR="91439"/>
                </a:tc>
                <a:tc>
                  <a:txBody>
                    <a:bodyPr/>
                    <a:lstStyle/>
                    <a:p>
                      <a:pPr lvl="0">
                        <a:buNone/>
                      </a:pPr>
                      <a:endParaRPr lang="en-US" sz="1400" dirty="0"/>
                    </a:p>
                  </a:txBody>
                  <a:tcPr marL="91439" marR="91439"/>
                </a:tc>
                <a:tc>
                  <a:txBody>
                    <a:bodyPr/>
                    <a:lstStyle/>
                    <a:p>
                      <a:pPr lvl="0">
                        <a:buNone/>
                      </a:pPr>
                      <a:r>
                        <a:rPr lang="en-US" sz="1400" dirty="0"/>
                        <a:t>Speech and language</a:t>
                      </a:r>
                    </a:p>
                  </a:txBody>
                  <a:tcPr marL="91439" marR="91439"/>
                </a:tc>
                <a:tc>
                  <a:txBody>
                    <a:bodyPr/>
                    <a:lstStyle/>
                    <a:p>
                      <a:pPr lvl="0">
                        <a:buNone/>
                      </a:pPr>
                      <a:r>
                        <a:rPr lang="en-US" sz="1400" dirty="0"/>
                        <a:t>EYFS</a:t>
                      </a:r>
                    </a:p>
                  </a:txBody>
                  <a:tcPr marL="91439" marR="91439"/>
                </a:tc>
                <a:tc>
                  <a:txBody>
                    <a:bodyPr/>
                    <a:lstStyle/>
                    <a:p>
                      <a:pPr lvl="0">
                        <a:buNone/>
                      </a:pPr>
                      <a:r>
                        <a:rPr lang="en-US" sz="1400" dirty="0"/>
                        <a:t>June 2024</a:t>
                      </a:r>
                    </a:p>
                  </a:txBody>
                  <a:tcPr marL="91439" marR="91439"/>
                </a:tc>
                <a:tc>
                  <a:txBody>
                    <a:bodyPr/>
                    <a:lstStyle/>
                    <a:p>
                      <a:pPr lvl="0" algn="l">
                        <a:lnSpc>
                          <a:spcPct val="100000"/>
                        </a:lnSpc>
                        <a:spcBef>
                          <a:spcPts val="0"/>
                        </a:spcBef>
                        <a:spcAft>
                          <a:spcPts val="0"/>
                        </a:spcAft>
                        <a:buNone/>
                      </a:pPr>
                      <a:r>
                        <a:rPr lang="en-US" sz="1400" i="0" dirty="0">
                          <a:solidFill>
                            <a:schemeClr val="tx1"/>
                          </a:solidFill>
                          <a:latin typeface="Calibri"/>
                        </a:rPr>
                        <a:t>East of England, East Midlands, London, North East, South East, South West, Yorkshire and the Humber</a:t>
                      </a:r>
                    </a:p>
                  </a:txBody>
                  <a:tcPr marL="91439" marR="91439"/>
                </a:tc>
                <a:tc>
                  <a:txBody>
                    <a:bodyPr/>
                    <a:lstStyle/>
                    <a:p>
                      <a:pPr lvl="0" algn="l">
                        <a:lnSpc>
                          <a:spcPct val="100000"/>
                        </a:lnSpc>
                        <a:spcBef>
                          <a:spcPts val="0"/>
                        </a:spcBef>
                        <a:spcAft>
                          <a:spcPts val="0"/>
                        </a:spcAft>
                        <a:buNone/>
                      </a:pPr>
                      <a:r>
                        <a:rPr lang="en-US" sz="1100" i="0" dirty="0">
                          <a:solidFill>
                            <a:schemeClr val="tx1"/>
                          </a:solidFill>
                          <a:latin typeface="Calibri"/>
                        </a:rPr>
                        <a:t>Maintained and PVI nurseries eligible. Settings must have at least 14 children aged 3-4 attending 15+ hours</a:t>
                      </a:r>
                    </a:p>
                  </a:txBody>
                  <a:tcPr marL="91439" marR="91439"/>
                </a:tc>
                <a:extLst>
                  <a:ext uri="{0D108BD9-81ED-4DB2-BD59-A6C34878D82A}">
                    <a16:rowId xmlns:a16="http://schemas.microsoft.com/office/drawing/2014/main" val="520010021"/>
                  </a:ext>
                </a:extLst>
              </a:tr>
              <a:tr h="863029">
                <a:tc>
                  <a:txBody>
                    <a:bodyPr/>
                    <a:lstStyle/>
                    <a:p>
                      <a:pPr lvl="0">
                        <a:buNone/>
                      </a:pPr>
                      <a:r>
                        <a:rPr lang="en-US" sz="1400" dirty="0"/>
                        <a:t>Emotion Coaching</a:t>
                      </a:r>
                    </a:p>
                  </a:txBody>
                  <a:tcPr marL="91439" marR="91439"/>
                </a:tc>
                <a:tc>
                  <a:txBody>
                    <a:bodyPr/>
                    <a:lstStyle/>
                    <a:p>
                      <a:pPr lvl="0">
                        <a:buNone/>
                      </a:pPr>
                      <a:r>
                        <a:rPr lang="en-GB" sz="1400" dirty="0">
                          <a:hlinkClick r:id="rId3"/>
                        </a:rPr>
                        <a:t>Emotion Coaching (2024/25 trial) | EEF (educationendowmentfoundation.org.uk)</a:t>
                      </a:r>
                      <a:endParaRPr lang="en-US" sz="1400" dirty="0"/>
                    </a:p>
                  </a:txBody>
                  <a:tcPr marL="91439" marR="91439"/>
                </a:tc>
                <a:tc>
                  <a:txBody>
                    <a:bodyPr/>
                    <a:lstStyle/>
                    <a:p>
                      <a:pPr lvl="0">
                        <a:buNone/>
                      </a:pPr>
                      <a:r>
                        <a:rPr lang="en-US" sz="1400" dirty="0"/>
                        <a:t>Social and emotional skills</a:t>
                      </a:r>
                    </a:p>
                  </a:txBody>
                  <a:tcPr marL="91439" marR="91439"/>
                </a:tc>
                <a:tc>
                  <a:txBody>
                    <a:bodyPr/>
                    <a:lstStyle/>
                    <a:p>
                      <a:pPr lvl="0">
                        <a:buNone/>
                      </a:pPr>
                      <a:r>
                        <a:rPr lang="en-US" sz="1400" dirty="0"/>
                        <a:t>EYFS</a:t>
                      </a:r>
                    </a:p>
                  </a:txBody>
                  <a:tcPr marL="91439" marR="91439"/>
                </a:tc>
                <a:tc>
                  <a:txBody>
                    <a:bodyPr/>
                    <a:lstStyle/>
                    <a:p>
                      <a:pPr lvl="0">
                        <a:buNone/>
                      </a:pPr>
                      <a:r>
                        <a:rPr lang="en-US" sz="1400" dirty="0"/>
                        <a:t>August 2024</a:t>
                      </a:r>
                    </a:p>
                  </a:txBody>
                  <a:tcPr marL="91439" marR="91439"/>
                </a:tc>
                <a:tc>
                  <a:txBody>
                    <a:bodyPr/>
                    <a:lstStyle/>
                    <a:p>
                      <a:pPr lvl="0">
                        <a:buNone/>
                      </a:pPr>
                      <a:r>
                        <a:rPr lang="en-US" sz="1400" dirty="0"/>
                        <a:t>East of England, East Midlands, North East, South East, South West, Yorkshire and the Humber</a:t>
                      </a:r>
                    </a:p>
                  </a:txBody>
                  <a:tcPr marL="91439" marR="91439"/>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i="0" dirty="0">
                          <a:solidFill>
                            <a:schemeClr val="tx1"/>
                          </a:solidFill>
                          <a:latin typeface="+mn-lt"/>
                        </a:rPr>
                        <a:t>Maintained, school based and PVI nurseries eligible. Settings must have at least 17 children aged 3 or older enrolled in Sept 2024</a:t>
                      </a:r>
                    </a:p>
                  </a:txBody>
                  <a:tcPr marL="91439" marR="91439"/>
                </a:tc>
                <a:extLst>
                  <a:ext uri="{0D108BD9-81ED-4DB2-BD59-A6C34878D82A}">
                    <a16:rowId xmlns:a16="http://schemas.microsoft.com/office/drawing/2014/main" val="2313024907"/>
                  </a:ext>
                </a:extLst>
              </a:tr>
              <a:tr h="863029">
                <a:tc>
                  <a:txBody>
                    <a:bodyPr/>
                    <a:lstStyle/>
                    <a:p>
                      <a:pPr lvl="0">
                        <a:buNone/>
                      </a:pPr>
                      <a:r>
                        <a:rPr lang="en-US" sz="1400" dirty="0"/>
                        <a:t>Lexia Reading Core5®</a:t>
                      </a:r>
                    </a:p>
                  </a:txBody>
                  <a:tcPr marL="91439" marR="91439"/>
                </a:tc>
                <a:tc>
                  <a:txBody>
                    <a:bodyPr/>
                    <a:lstStyle/>
                    <a:p>
                      <a:pPr lvl="0">
                        <a:buNone/>
                      </a:pPr>
                      <a:r>
                        <a:rPr lang="en-GB" sz="1400" dirty="0">
                          <a:ea typeface="+mn-lt"/>
                          <a:cs typeface="+mn-lt"/>
                          <a:hlinkClick r:id="rId4"/>
                        </a:rPr>
                        <a:t>Lexia Reading Core5® (2022/24 trial) | EEF (educationendowmentfoundation.org.uk)</a:t>
                      </a:r>
                      <a:r>
                        <a:rPr lang="en-GB" sz="1400" b="1" dirty="0">
                          <a:solidFill>
                            <a:schemeClr val="accent2"/>
                          </a:solidFill>
                          <a:cs typeface="Calibri"/>
                        </a:rPr>
                        <a:t> </a:t>
                      </a:r>
                      <a:endParaRPr lang="en-US" sz="1400" dirty="0"/>
                    </a:p>
                  </a:txBody>
                  <a:tcPr marL="91439" marR="91439"/>
                </a:tc>
                <a:tc>
                  <a:txBody>
                    <a:bodyPr/>
                    <a:lstStyle/>
                    <a:p>
                      <a:pPr lvl="0">
                        <a:buNone/>
                      </a:pPr>
                      <a:r>
                        <a:rPr lang="en-US" sz="1400" dirty="0"/>
                        <a:t>Reading</a:t>
                      </a:r>
                    </a:p>
                  </a:txBody>
                  <a:tcPr marL="91439" marR="91439"/>
                </a:tc>
                <a:tc>
                  <a:txBody>
                    <a:bodyPr/>
                    <a:lstStyle/>
                    <a:p>
                      <a:pPr lvl="0">
                        <a:buNone/>
                      </a:pPr>
                      <a:r>
                        <a:rPr lang="en-US" sz="1400" dirty="0"/>
                        <a:t>KS1</a:t>
                      </a:r>
                    </a:p>
                  </a:txBody>
                  <a:tcPr marL="91439" marR="91439"/>
                </a:tc>
                <a:tc>
                  <a:txBody>
                    <a:bodyPr/>
                    <a:lstStyle/>
                    <a:p>
                      <a:pPr lvl="0">
                        <a:buNone/>
                      </a:pPr>
                      <a:r>
                        <a:rPr lang="en-US" sz="1400" dirty="0"/>
                        <a:t>31 May 2024</a:t>
                      </a:r>
                    </a:p>
                  </a:txBody>
                  <a:tcPr marL="91439" marR="91439"/>
                </a:tc>
                <a:tc>
                  <a:txBody>
                    <a:bodyPr/>
                    <a:lstStyle/>
                    <a:p>
                      <a:pPr lvl="0" algn="l">
                        <a:lnSpc>
                          <a:spcPct val="100000"/>
                        </a:lnSpc>
                        <a:spcBef>
                          <a:spcPts val="0"/>
                        </a:spcBef>
                        <a:spcAft>
                          <a:spcPts val="0"/>
                        </a:spcAft>
                        <a:buNone/>
                      </a:pPr>
                      <a:r>
                        <a:rPr lang="en-US" sz="1400" i="0" dirty="0">
                          <a:solidFill>
                            <a:schemeClr val="tx1"/>
                          </a:solidFill>
                          <a:latin typeface="Calibri"/>
                        </a:rPr>
                        <a:t>Nationwide</a:t>
                      </a:r>
                    </a:p>
                  </a:txBody>
                  <a:tcPr marL="91439" marR="91439"/>
                </a:tc>
                <a:tc>
                  <a:txBody>
                    <a:bodyPr/>
                    <a:lstStyle/>
                    <a:p>
                      <a:pPr lvl="0" algn="l">
                        <a:lnSpc>
                          <a:spcPct val="100000"/>
                        </a:lnSpc>
                        <a:spcBef>
                          <a:spcPts val="0"/>
                        </a:spcBef>
                        <a:spcAft>
                          <a:spcPts val="0"/>
                        </a:spcAft>
                        <a:buNone/>
                      </a:pPr>
                      <a:r>
                        <a:rPr lang="en-US" sz="1400" i="0" dirty="0">
                          <a:solidFill>
                            <a:schemeClr val="tx1"/>
                          </a:solidFill>
                          <a:latin typeface="Calibri"/>
                        </a:rPr>
                        <a:t>Primary schools eligible</a:t>
                      </a:r>
                    </a:p>
                  </a:txBody>
                  <a:tcPr marL="91439" marR="91439"/>
                </a:tc>
                <a:extLst>
                  <a:ext uri="{0D108BD9-81ED-4DB2-BD59-A6C34878D82A}">
                    <a16:rowId xmlns:a16="http://schemas.microsoft.com/office/drawing/2014/main" val="2638800355"/>
                  </a:ext>
                </a:extLst>
              </a:tr>
              <a:tr h="863029">
                <a:tc>
                  <a:txBody>
                    <a:bodyPr/>
                    <a:lstStyle/>
                    <a:p>
                      <a:pPr lvl="0">
                        <a:buNone/>
                      </a:pPr>
                      <a:r>
                        <a:rPr lang="en-US" sz="1400" dirty="0"/>
                        <a:t>KS2 Reading Fluency Project</a:t>
                      </a:r>
                    </a:p>
                  </a:txBody>
                  <a:tcPr/>
                </a:tc>
                <a:tc>
                  <a:txBody>
                    <a:bodyPr/>
                    <a:lstStyle/>
                    <a:p>
                      <a:pPr lvl="0">
                        <a:buNone/>
                      </a:pPr>
                      <a:r>
                        <a:rPr lang="en-GB" sz="1400" dirty="0">
                          <a:hlinkClick r:id="rId5"/>
                        </a:rPr>
                        <a:t>KS2 Reading Fluency Project (2024/25 trial) | EEF (educationendowmentfoundation.org.uk)</a:t>
                      </a:r>
                      <a:endParaRPr lang="en-US" sz="1400" dirty="0"/>
                    </a:p>
                  </a:txBody>
                  <a:tcPr/>
                </a:tc>
                <a:tc>
                  <a:txBody>
                    <a:bodyPr/>
                    <a:lstStyle/>
                    <a:p>
                      <a:r>
                        <a:rPr lang="en-US" sz="1400" dirty="0"/>
                        <a:t>Reading</a:t>
                      </a:r>
                    </a:p>
                  </a:txBody>
                  <a:tcPr/>
                </a:tc>
                <a:tc>
                  <a:txBody>
                    <a:bodyPr/>
                    <a:lstStyle/>
                    <a:p>
                      <a:r>
                        <a:rPr lang="en-US" sz="1400" dirty="0"/>
                        <a:t>KS2</a:t>
                      </a:r>
                    </a:p>
                  </a:txBody>
                  <a:tcPr/>
                </a:tc>
                <a:tc>
                  <a:txBody>
                    <a:bodyPr/>
                    <a:lstStyle/>
                    <a:p>
                      <a:pPr lvl="0">
                        <a:buNone/>
                      </a:pPr>
                      <a:r>
                        <a:rPr lang="en-US" sz="1400" b="0" i="0" u="none" strike="noStrike" kern="1200" noProof="0" dirty="0">
                          <a:solidFill>
                            <a:schemeClr val="dk1"/>
                          </a:solidFill>
                          <a:latin typeface="Calibri"/>
                        </a:rPr>
                        <a:t>May 2024</a:t>
                      </a:r>
                    </a:p>
                  </a:txBody>
                  <a:tcPr/>
                </a:tc>
                <a:tc>
                  <a:txBody>
                    <a:bodyPr/>
                    <a:lstStyle/>
                    <a:p>
                      <a:pPr lvl="0">
                        <a:buNone/>
                      </a:pPr>
                      <a:r>
                        <a:rPr lang="en-US" sz="1400" dirty="0"/>
                        <a:t>Nationwide</a:t>
                      </a:r>
                    </a:p>
                  </a:txBody>
                  <a:tcPr/>
                </a:tc>
                <a:tc>
                  <a:txBody>
                    <a:bodyPr/>
                    <a:lstStyle/>
                    <a:p>
                      <a:pPr lvl="0">
                        <a:buNone/>
                      </a:pPr>
                      <a:r>
                        <a:rPr lang="en-US" sz="1100" dirty="0"/>
                        <a:t>Primary schools eligible. Schools must have 6-8 pupils in Y6 not on track in reading, and must not be taking part in Fixing Fluency or Reading Plus</a:t>
                      </a:r>
                    </a:p>
                  </a:txBody>
                  <a:tcPr/>
                </a:tc>
                <a:extLst>
                  <a:ext uri="{0D108BD9-81ED-4DB2-BD59-A6C34878D82A}">
                    <a16:rowId xmlns:a16="http://schemas.microsoft.com/office/drawing/2014/main" val="1119868287"/>
                  </a:ext>
                </a:extLst>
              </a:tr>
            </a:tbl>
          </a:graphicData>
        </a:graphic>
      </p:graphicFrame>
    </p:spTree>
    <p:extLst>
      <p:ext uri="{BB962C8B-B14F-4D97-AF65-F5344CB8AC3E}">
        <p14:creationId xmlns:p14="http://schemas.microsoft.com/office/powerpoint/2010/main" val="2860023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67CC6959-F461-4968-8CAC-703A5420AF7A}"/>
              </a:ext>
            </a:extLst>
          </p:cNvPr>
          <p:cNvSpPr txBox="1">
            <a:spLocks/>
          </p:cNvSpPr>
          <p:nvPr/>
        </p:nvSpPr>
        <p:spPr>
          <a:xfrm>
            <a:off x="349824" y="288705"/>
            <a:ext cx="9147846" cy="771553"/>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GB" sz="3200" dirty="0"/>
              <a:t>Overview of recruiting Teacher Choices trials</a:t>
            </a:r>
          </a:p>
        </p:txBody>
      </p:sp>
      <p:graphicFrame>
        <p:nvGraphicFramePr>
          <p:cNvPr id="5" name="Table 5">
            <a:extLst>
              <a:ext uri="{FF2B5EF4-FFF2-40B4-BE49-F238E27FC236}">
                <a16:creationId xmlns:a16="http://schemas.microsoft.com/office/drawing/2014/main" id="{D5E92339-25A9-422F-9DF4-8953204CB1C8}"/>
              </a:ext>
            </a:extLst>
          </p:cNvPr>
          <p:cNvGraphicFramePr>
            <a:graphicFrameLocks noGrp="1"/>
          </p:cNvGraphicFramePr>
          <p:nvPr/>
        </p:nvGraphicFramePr>
        <p:xfrm>
          <a:off x="349824" y="1177890"/>
          <a:ext cx="11492351" cy="2149093"/>
        </p:xfrm>
        <a:graphic>
          <a:graphicData uri="http://schemas.openxmlformats.org/drawingml/2006/table">
            <a:tbl>
              <a:tblPr firstRow="1" bandRow="1">
                <a:tableStyleId>{21E4AEA4-8DFA-4A89-87EB-49C32662AFE0}</a:tableStyleId>
              </a:tblPr>
              <a:tblGrid>
                <a:gridCol w="1910491">
                  <a:extLst>
                    <a:ext uri="{9D8B030D-6E8A-4147-A177-3AD203B41FA5}">
                      <a16:colId xmlns:a16="http://schemas.microsoft.com/office/drawing/2014/main" val="1913492882"/>
                    </a:ext>
                  </a:extLst>
                </a:gridCol>
                <a:gridCol w="1931541">
                  <a:extLst>
                    <a:ext uri="{9D8B030D-6E8A-4147-A177-3AD203B41FA5}">
                      <a16:colId xmlns:a16="http://schemas.microsoft.com/office/drawing/2014/main" val="1399950115"/>
                    </a:ext>
                  </a:extLst>
                </a:gridCol>
                <a:gridCol w="1140432">
                  <a:extLst>
                    <a:ext uri="{9D8B030D-6E8A-4147-A177-3AD203B41FA5}">
                      <a16:colId xmlns:a16="http://schemas.microsoft.com/office/drawing/2014/main" val="1911016335"/>
                    </a:ext>
                  </a:extLst>
                </a:gridCol>
                <a:gridCol w="1078786">
                  <a:extLst>
                    <a:ext uri="{9D8B030D-6E8A-4147-A177-3AD203B41FA5}">
                      <a16:colId xmlns:a16="http://schemas.microsoft.com/office/drawing/2014/main" val="3890012053"/>
                    </a:ext>
                  </a:extLst>
                </a:gridCol>
                <a:gridCol w="1818526">
                  <a:extLst>
                    <a:ext uri="{9D8B030D-6E8A-4147-A177-3AD203B41FA5}">
                      <a16:colId xmlns:a16="http://schemas.microsoft.com/office/drawing/2014/main" val="2669101791"/>
                    </a:ext>
                  </a:extLst>
                </a:gridCol>
                <a:gridCol w="1615736">
                  <a:extLst>
                    <a:ext uri="{9D8B030D-6E8A-4147-A177-3AD203B41FA5}">
                      <a16:colId xmlns:a16="http://schemas.microsoft.com/office/drawing/2014/main" val="3719817929"/>
                    </a:ext>
                  </a:extLst>
                </a:gridCol>
                <a:gridCol w="1996839">
                  <a:extLst>
                    <a:ext uri="{9D8B030D-6E8A-4147-A177-3AD203B41FA5}">
                      <a16:colId xmlns:a16="http://schemas.microsoft.com/office/drawing/2014/main" val="2880240805"/>
                    </a:ext>
                  </a:extLst>
                </a:gridCol>
              </a:tblGrid>
              <a:tr h="594613">
                <a:tc>
                  <a:txBody>
                    <a:bodyPr/>
                    <a:lstStyle/>
                    <a:p>
                      <a:r>
                        <a:rPr lang="en-US" sz="1400" err="1"/>
                        <a:t>Programme</a:t>
                      </a:r>
                      <a:r>
                        <a:rPr lang="en-US" sz="1400"/>
                        <a:t> </a:t>
                      </a:r>
                      <a:r>
                        <a:rPr lang="en-GB" sz="1400" noProof="0"/>
                        <a:t>name</a:t>
                      </a:r>
                    </a:p>
                  </a:txBody>
                  <a:tcPr/>
                </a:tc>
                <a:tc>
                  <a:txBody>
                    <a:bodyPr/>
                    <a:lstStyle/>
                    <a:p>
                      <a:r>
                        <a:rPr lang="en-GB" sz="1400" noProof="0"/>
                        <a:t>EEF webpage</a:t>
                      </a:r>
                    </a:p>
                  </a:txBody>
                  <a:tcPr/>
                </a:tc>
                <a:tc>
                  <a:txBody>
                    <a:bodyPr/>
                    <a:lstStyle/>
                    <a:p>
                      <a:r>
                        <a:rPr lang="en-US" sz="1400"/>
                        <a:t>Subject</a:t>
                      </a:r>
                    </a:p>
                  </a:txBody>
                  <a:tcPr/>
                </a:tc>
                <a:tc>
                  <a:txBody>
                    <a:bodyPr/>
                    <a:lstStyle/>
                    <a:p>
                      <a:r>
                        <a:rPr lang="en-US" sz="1400"/>
                        <a:t>Key Stage</a:t>
                      </a:r>
                    </a:p>
                  </a:txBody>
                  <a:tcPr/>
                </a:tc>
                <a:tc>
                  <a:txBody>
                    <a:bodyPr/>
                    <a:lstStyle/>
                    <a:p>
                      <a:pPr lvl="0">
                        <a:buNone/>
                      </a:pPr>
                      <a:r>
                        <a:rPr lang="en-US" sz="1400"/>
                        <a:t>Recruitment deadline</a:t>
                      </a:r>
                    </a:p>
                  </a:txBody>
                  <a:tcPr/>
                </a:tc>
                <a:tc>
                  <a:txBody>
                    <a:bodyPr/>
                    <a:lstStyle/>
                    <a:p>
                      <a:pPr lvl="0">
                        <a:buNone/>
                      </a:pPr>
                      <a:r>
                        <a:rPr lang="en-US" sz="1400"/>
                        <a:t>Where we are recruiting</a:t>
                      </a:r>
                    </a:p>
                  </a:txBody>
                  <a:tcPr/>
                </a:tc>
                <a:tc>
                  <a:txBody>
                    <a:bodyPr/>
                    <a:lstStyle/>
                    <a:p>
                      <a:pPr lvl="0">
                        <a:buNone/>
                      </a:pPr>
                      <a:r>
                        <a:rPr lang="en-US" sz="1400"/>
                        <a:t>Eligibility </a:t>
                      </a:r>
                    </a:p>
                  </a:txBody>
                  <a:tcPr/>
                </a:tc>
                <a:extLst>
                  <a:ext uri="{0D108BD9-81ED-4DB2-BD59-A6C34878D82A}">
                    <a16:rowId xmlns:a16="http://schemas.microsoft.com/office/drawing/2014/main" val="1454136074"/>
                  </a:ext>
                </a:extLst>
              </a:tr>
              <a:tr h="863029">
                <a:tc>
                  <a:txBody>
                    <a:bodyPr/>
                    <a:lstStyle/>
                    <a:p>
                      <a:pPr lvl="0">
                        <a:buNone/>
                      </a:pPr>
                      <a:r>
                        <a:rPr lang="en-GB" sz="1400" kern="1200" dirty="0">
                          <a:solidFill>
                            <a:schemeClr val="dk1"/>
                          </a:solidFill>
                          <a:effectLst/>
                          <a:latin typeface="+mn-lt"/>
                          <a:ea typeface="+mn-ea"/>
                          <a:cs typeface="+mn-cs"/>
                        </a:rPr>
                        <a:t>Using Examples to Teach Grammar to Year 7 (Cognitive Science Teacher Choices) </a:t>
                      </a:r>
                      <a:endParaRPr lang="en-US" sz="1100" dirty="0"/>
                    </a:p>
                  </a:txBody>
                  <a:tcPr marL="91439" marR="91439"/>
                </a:tc>
                <a:tc>
                  <a:txBody>
                    <a:bodyPr/>
                    <a:lstStyle/>
                    <a:p>
                      <a:pPr lvl="0">
                        <a:buNone/>
                      </a:pPr>
                      <a:r>
                        <a:rPr lang="en-GB" sz="1400" dirty="0">
                          <a:hlinkClick r:id="rId3"/>
                        </a:rPr>
                        <a:t>Using Examples to Teach Grammar to Year 7 (Cognitive Science… | EEF (educationendowmentfoundation.org.uk)</a:t>
                      </a:r>
                      <a:endParaRPr lang="en-US" sz="1400" dirty="0"/>
                    </a:p>
                  </a:txBody>
                  <a:tcPr marL="91439" marR="91439"/>
                </a:tc>
                <a:tc>
                  <a:txBody>
                    <a:bodyPr/>
                    <a:lstStyle/>
                    <a:p>
                      <a:pPr lvl="0">
                        <a:buNone/>
                      </a:pPr>
                      <a:r>
                        <a:rPr lang="en-US" sz="1400" dirty="0"/>
                        <a:t>English</a:t>
                      </a:r>
                    </a:p>
                  </a:txBody>
                  <a:tcPr marL="91439" marR="91439"/>
                </a:tc>
                <a:tc>
                  <a:txBody>
                    <a:bodyPr/>
                    <a:lstStyle/>
                    <a:p>
                      <a:pPr lvl="0">
                        <a:buNone/>
                      </a:pPr>
                      <a:r>
                        <a:rPr lang="en-US" sz="1400" dirty="0"/>
                        <a:t>KS3</a:t>
                      </a:r>
                    </a:p>
                  </a:txBody>
                  <a:tcPr marL="91439" marR="91439"/>
                </a:tc>
                <a:tc>
                  <a:txBody>
                    <a:bodyPr/>
                    <a:lstStyle/>
                    <a:p>
                      <a:pPr lvl="0">
                        <a:buNone/>
                      </a:pPr>
                      <a:r>
                        <a:rPr lang="en-US" sz="1400" dirty="0"/>
                        <a:t>29 February 2024</a:t>
                      </a:r>
                    </a:p>
                  </a:txBody>
                  <a:tcPr marL="91439" marR="91439"/>
                </a:tc>
                <a:tc>
                  <a:txBody>
                    <a:bodyPr/>
                    <a:lstStyle/>
                    <a:p>
                      <a:pPr lvl="0">
                        <a:buNone/>
                      </a:pPr>
                      <a:r>
                        <a:rPr lang="en-US" sz="1400" dirty="0"/>
                        <a:t>Nationwide</a:t>
                      </a:r>
                    </a:p>
                  </a:txBody>
                  <a:tcPr marL="91439" marR="91439"/>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solidFill>
                            <a:schemeClr val="tx1"/>
                          </a:solidFill>
                          <a:latin typeface="+mn-lt"/>
                        </a:rPr>
                        <a:t>State-funded secondary schools not participating in a similar EEF trial are eligible. Classes with more than one English teacher are not eligible (except where the timetable is shared, i.e. in a job share).</a:t>
                      </a:r>
                    </a:p>
                  </a:txBody>
                  <a:tcPr marL="91439" marR="91439"/>
                </a:tc>
                <a:extLst>
                  <a:ext uri="{0D108BD9-81ED-4DB2-BD59-A6C34878D82A}">
                    <a16:rowId xmlns:a16="http://schemas.microsoft.com/office/drawing/2014/main" val="772619395"/>
                  </a:ext>
                </a:extLst>
              </a:tr>
            </a:tbl>
          </a:graphicData>
        </a:graphic>
      </p:graphicFrame>
    </p:spTree>
    <p:extLst>
      <p:ext uri="{BB962C8B-B14F-4D97-AF65-F5344CB8AC3E}">
        <p14:creationId xmlns:p14="http://schemas.microsoft.com/office/powerpoint/2010/main" val="515541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67CC6959-F461-4968-8CAC-703A5420AF7A}"/>
              </a:ext>
            </a:extLst>
          </p:cNvPr>
          <p:cNvSpPr txBox="1">
            <a:spLocks/>
          </p:cNvSpPr>
          <p:nvPr/>
        </p:nvSpPr>
        <p:spPr>
          <a:xfrm>
            <a:off x="349824" y="117088"/>
            <a:ext cx="10622976" cy="771553"/>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GB" sz="3200"/>
              <a:t>Overview of recruiting subsidised scale-up programmes</a:t>
            </a:r>
          </a:p>
        </p:txBody>
      </p:sp>
      <p:graphicFrame>
        <p:nvGraphicFramePr>
          <p:cNvPr id="5" name="Table 5">
            <a:extLst>
              <a:ext uri="{FF2B5EF4-FFF2-40B4-BE49-F238E27FC236}">
                <a16:creationId xmlns:a16="http://schemas.microsoft.com/office/drawing/2014/main" id="{D5E92339-25A9-422F-9DF4-8953204CB1C8}"/>
              </a:ext>
            </a:extLst>
          </p:cNvPr>
          <p:cNvGraphicFramePr>
            <a:graphicFrameLocks noGrp="1"/>
          </p:cNvGraphicFramePr>
          <p:nvPr/>
        </p:nvGraphicFramePr>
        <p:xfrm>
          <a:off x="349824" y="711359"/>
          <a:ext cx="11487068" cy="4282693"/>
        </p:xfrm>
        <a:graphic>
          <a:graphicData uri="http://schemas.openxmlformats.org/drawingml/2006/table">
            <a:tbl>
              <a:tblPr firstRow="1" bandRow="1">
                <a:tableStyleId>{21E4AEA4-8DFA-4A89-87EB-49C32662AFE0}</a:tableStyleId>
              </a:tblPr>
              <a:tblGrid>
                <a:gridCol w="1702911">
                  <a:extLst>
                    <a:ext uri="{9D8B030D-6E8A-4147-A177-3AD203B41FA5}">
                      <a16:colId xmlns:a16="http://schemas.microsoft.com/office/drawing/2014/main" val="1913492882"/>
                    </a:ext>
                  </a:extLst>
                </a:gridCol>
                <a:gridCol w="1830401">
                  <a:extLst>
                    <a:ext uri="{9D8B030D-6E8A-4147-A177-3AD203B41FA5}">
                      <a16:colId xmlns:a16="http://schemas.microsoft.com/office/drawing/2014/main" val="1399950115"/>
                    </a:ext>
                  </a:extLst>
                </a:gridCol>
                <a:gridCol w="1286023">
                  <a:extLst>
                    <a:ext uri="{9D8B030D-6E8A-4147-A177-3AD203B41FA5}">
                      <a16:colId xmlns:a16="http://schemas.microsoft.com/office/drawing/2014/main" val="1911016335"/>
                    </a:ext>
                  </a:extLst>
                </a:gridCol>
                <a:gridCol w="1498769">
                  <a:extLst>
                    <a:ext uri="{9D8B030D-6E8A-4147-A177-3AD203B41FA5}">
                      <a16:colId xmlns:a16="http://schemas.microsoft.com/office/drawing/2014/main" val="3890012053"/>
                    </a:ext>
                  </a:extLst>
                </a:gridCol>
                <a:gridCol w="1840474">
                  <a:extLst>
                    <a:ext uri="{9D8B030D-6E8A-4147-A177-3AD203B41FA5}">
                      <a16:colId xmlns:a16="http://schemas.microsoft.com/office/drawing/2014/main" val="2669101791"/>
                    </a:ext>
                  </a:extLst>
                </a:gridCol>
                <a:gridCol w="2007052">
                  <a:extLst>
                    <a:ext uri="{9D8B030D-6E8A-4147-A177-3AD203B41FA5}">
                      <a16:colId xmlns:a16="http://schemas.microsoft.com/office/drawing/2014/main" val="3719817929"/>
                    </a:ext>
                  </a:extLst>
                </a:gridCol>
                <a:gridCol w="1321438">
                  <a:extLst>
                    <a:ext uri="{9D8B030D-6E8A-4147-A177-3AD203B41FA5}">
                      <a16:colId xmlns:a16="http://schemas.microsoft.com/office/drawing/2014/main" val="2880240805"/>
                    </a:ext>
                  </a:extLst>
                </a:gridCol>
              </a:tblGrid>
              <a:tr h="594613">
                <a:tc>
                  <a:txBody>
                    <a:bodyPr/>
                    <a:lstStyle/>
                    <a:p>
                      <a:r>
                        <a:rPr lang="en-US" sz="1400" err="1"/>
                        <a:t>Programme</a:t>
                      </a:r>
                      <a:r>
                        <a:rPr lang="en-US" sz="1400"/>
                        <a:t> </a:t>
                      </a:r>
                      <a:r>
                        <a:rPr lang="en-GB" sz="1400" noProof="0"/>
                        <a:t>name</a:t>
                      </a:r>
                    </a:p>
                  </a:txBody>
                  <a:tcPr/>
                </a:tc>
                <a:tc>
                  <a:txBody>
                    <a:bodyPr/>
                    <a:lstStyle/>
                    <a:p>
                      <a:r>
                        <a:rPr lang="en-GB" sz="1400" noProof="0"/>
                        <a:t>EEF webpage</a:t>
                      </a:r>
                    </a:p>
                  </a:txBody>
                  <a:tcPr/>
                </a:tc>
                <a:tc>
                  <a:txBody>
                    <a:bodyPr/>
                    <a:lstStyle/>
                    <a:p>
                      <a:r>
                        <a:rPr lang="en-US" sz="1400"/>
                        <a:t>Subject</a:t>
                      </a:r>
                    </a:p>
                  </a:txBody>
                  <a:tcPr/>
                </a:tc>
                <a:tc>
                  <a:txBody>
                    <a:bodyPr/>
                    <a:lstStyle/>
                    <a:p>
                      <a:r>
                        <a:rPr lang="en-US" sz="1400"/>
                        <a:t>Key Stage</a:t>
                      </a:r>
                    </a:p>
                  </a:txBody>
                  <a:tcPr/>
                </a:tc>
                <a:tc>
                  <a:txBody>
                    <a:bodyPr/>
                    <a:lstStyle/>
                    <a:p>
                      <a:pPr lvl="0">
                        <a:buNone/>
                      </a:pPr>
                      <a:r>
                        <a:rPr lang="en-US" sz="1400"/>
                        <a:t>Recruitment deadline</a:t>
                      </a:r>
                    </a:p>
                  </a:txBody>
                  <a:tcPr/>
                </a:tc>
                <a:tc>
                  <a:txBody>
                    <a:bodyPr/>
                    <a:lstStyle/>
                    <a:p>
                      <a:pPr lvl="0">
                        <a:buNone/>
                      </a:pPr>
                      <a:r>
                        <a:rPr lang="en-US" sz="1400"/>
                        <a:t>Where we are recruiting</a:t>
                      </a:r>
                    </a:p>
                  </a:txBody>
                  <a:tcPr/>
                </a:tc>
                <a:tc>
                  <a:txBody>
                    <a:bodyPr/>
                    <a:lstStyle/>
                    <a:p>
                      <a:pPr lvl="0">
                        <a:buNone/>
                      </a:pPr>
                      <a:r>
                        <a:rPr lang="en-US" sz="1400"/>
                        <a:t>Eligibility </a:t>
                      </a:r>
                    </a:p>
                  </a:txBody>
                  <a:tcPr/>
                </a:tc>
                <a:extLst>
                  <a:ext uri="{0D108BD9-81ED-4DB2-BD59-A6C34878D82A}">
                    <a16:rowId xmlns:a16="http://schemas.microsoft.com/office/drawing/2014/main" val="1454136074"/>
                  </a:ext>
                </a:extLst>
              </a:tr>
              <a:tr h="863029">
                <a:tc>
                  <a:txBody>
                    <a:bodyPr/>
                    <a:lstStyle/>
                    <a:p>
                      <a:pPr lvl="0">
                        <a:buNone/>
                      </a:pPr>
                      <a:r>
                        <a:rPr lang="en-US" sz="1400"/>
                        <a:t>Maths Champions</a:t>
                      </a:r>
                    </a:p>
                  </a:txBody>
                  <a:tcPr marL="91439" marR="91439"/>
                </a:tc>
                <a:tc>
                  <a:txBody>
                    <a:bodyPr/>
                    <a:lstStyle/>
                    <a:p>
                      <a:pPr lvl="0">
                        <a:buNone/>
                      </a:pPr>
                      <a:r>
                        <a:rPr lang="en-GB" sz="1400" dirty="0">
                          <a:hlinkClick r:id="rId3"/>
                        </a:rPr>
                        <a:t>Maths Champions (subsidised programme) | EEF (educationendowmentfoundation.org.uk)</a:t>
                      </a:r>
                      <a:endParaRPr lang="en-US" sz="1400" dirty="0"/>
                    </a:p>
                  </a:txBody>
                  <a:tcPr marL="91439" marR="91439"/>
                </a:tc>
                <a:tc>
                  <a:txBody>
                    <a:bodyPr/>
                    <a:lstStyle/>
                    <a:p>
                      <a:pPr lvl="0">
                        <a:buNone/>
                      </a:pPr>
                      <a:r>
                        <a:rPr lang="en-US" sz="1400"/>
                        <a:t>Maths</a:t>
                      </a:r>
                    </a:p>
                  </a:txBody>
                  <a:tcPr marL="91439" marR="91439"/>
                </a:tc>
                <a:tc>
                  <a:txBody>
                    <a:bodyPr/>
                    <a:lstStyle/>
                    <a:p>
                      <a:pPr lvl="0">
                        <a:buNone/>
                      </a:pPr>
                      <a:r>
                        <a:rPr lang="en-US" sz="1400"/>
                        <a:t>EYFS</a:t>
                      </a:r>
                    </a:p>
                  </a:txBody>
                  <a:tcPr marL="91439" marR="91439"/>
                </a:tc>
                <a:tc>
                  <a:txBody>
                    <a:bodyPr/>
                    <a:lstStyle/>
                    <a:p>
                      <a:pPr lvl="0">
                        <a:buNone/>
                      </a:pPr>
                      <a:r>
                        <a:rPr lang="en-US" sz="1400" dirty="0"/>
                        <a:t>10 May 2024</a:t>
                      </a:r>
                    </a:p>
                  </a:txBody>
                  <a:tcPr marL="91439" marR="91439"/>
                </a:tc>
                <a:tc>
                  <a:txBody>
                    <a:bodyPr/>
                    <a:lstStyle/>
                    <a:p>
                      <a:pPr marL="0" lvl="0" indent="0" algn="l">
                        <a:lnSpc>
                          <a:spcPct val="100000"/>
                        </a:lnSpc>
                        <a:buNone/>
                      </a:pPr>
                      <a:r>
                        <a:rPr lang="en-US" sz="1400" b="0" i="0" u="none" strike="noStrike" kern="1200" baseline="0" noProof="0">
                          <a:solidFill>
                            <a:srgbClr val="000000"/>
                          </a:solidFill>
                          <a:latin typeface="Calibri"/>
                        </a:rPr>
                        <a:t>Nationwide</a:t>
                      </a:r>
                    </a:p>
                  </a:txBody>
                  <a:tcPr marL="91439" marR="91439"/>
                </a:tc>
                <a:tc>
                  <a:txBody>
                    <a:bodyPr/>
                    <a:lstStyle/>
                    <a:p>
                      <a:pPr marL="0" lvl="0" indent="0" algn="l">
                        <a:lnSpc>
                          <a:spcPct val="100000"/>
                        </a:lnSpc>
                        <a:buNone/>
                      </a:pPr>
                      <a:r>
                        <a:rPr lang="en-US" sz="1400" b="0" i="0" u="none" strike="noStrike" kern="1200" baseline="0" noProof="0">
                          <a:solidFill>
                            <a:srgbClr val="000000"/>
                          </a:solidFill>
                          <a:latin typeface="Calibri"/>
                        </a:rPr>
                        <a:t>PVI and maintained/school-based nurseries eligible</a:t>
                      </a:r>
                    </a:p>
                  </a:txBody>
                  <a:tcPr marL="91439" marR="91439"/>
                </a:tc>
                <a:extLst>
                  <a:ext uri="{0D108BD9-81ED-4DB2-BD59-A6C34878D82A}">
                    <a16:rowId xmlns:a16="http://schemas.microsoft.com/office/drawing/2014/main" val="3708623756"/>
                  </a:ext>
                </a:extLst>
              </a:tr>
              <a:tr h="943827">
                <a:tc>
                  <a:txBody>
                    <a:bodyPr/>
                    <a:lstStyle/>
                    <a:p>
                      <a:pPr lvl="0">
                        <a:buNone/>
                      </a:pPr>
                      <a:r>
                        <a:rPr lang="en-US" sz="1400"/>
                        <a:t>Mathematics Mastery</a:t>
                      </a:r>
                    </a:p>
                  </a:txBody>
                  <a:tcPr marL="91439" marR="91439"/>
                </a:tc>
                <a:tc>
                  <a:txBody>
                    <a:bodyPr/>
                    <a:lstStyle/>
                    <a:p>
                      <a:pPr lvl="0">
                        <a:buNone/>
                      </a:pPr>
                      <a:r>
                        <a:rPr lang="en-GB" sz="1400">
                          <a:hlinkClick r:id="rId4"/>
                        </a:rPr>
                        <a:t>Mathematics Mastery (subsidised programme) | EEF (educationendowmentfoundation.org.uk)</a:t>
                      </a:r>
                      <a:endParaRPr lang="en-US" sz="1400"/>
                    </a:p>
                  </a:txBody>
                  <a:tcPr marL="91439" marR="91439"/>
                </a:tc>
                <a:tc>
                  <a:txBody>
                    <a:bodyPr/>
                    <a:lstStyle/>
                    <a:p>
                      <a:pPr lvl="0">
                        <a:buNone/>
                      </a:pPr>
                      <a:r>
                        <a:rPr lang="en-US" sz="1400"/>
                        <a:t>Maths</a:t>
                      </a:r>
                    </a:p>
                  </a:txBody>
                  <a:tcPr marL="91439" marR="91439"/>
                </a:tc>
                <a:tc>
                  <a:txBody>
                    <a:bodyPr/>
                    <a:lstStyle/>
                    <a:p>
                      <a:pPr lvl="0">
                        <a:buNone/>
                      </a:pPr>
                      <a:r>
                        <a:rPr lang="en-US" sz="1400"/>
                        <a:t>KS1, KS2</a:t>
                      </a:r>
                    </a:p>
                  </a:txBody>
                  <a:tcPr marL="91439" marR="91439"/>
                </a:tc>
                <a:tc>
                  <a:txBody>
                    <a:bodyPr/>
                    <a:lstStyle/>
                    <a:p>
                      <a:pPr lvl="0">
                        <a:buNone/>
                      </a:pPr>
                      <a:r>
                        <a:rPr lang="en-GB" sz="1400" dirty="0"/>
                        <a:t>31 </a:t>
                      </a:r>
                      <a:r>
                        <a:rPr lang="en-US" sz="1400" dirty="0"/>
                        <a:t>July 2024</a:t>
                      </a:r>
                    </a:p>
                  </a:txBody>
                  <a:tcPr marL="91439" marR="91439"/>
                </a:tc>
                <a:tc>
                  <a:txBody>
                    <a:bodyPr/>
                    <a:lstStyle/>
                    <a:p>
                      <a:pPr lvl="0" algn="l">
                        <a:lnSpc>
                          <a:spcPct val="100000"/>
                        </a:lnSpc>
                        <a:spcBef>
                          <a:spcPts val="0"/>
                        </a:spcBef>
                        <a:spcAft>
                          <a:spcPts val="0"/>
                        </a:spcAft>
                        <a:buNone/>
                      </a:pPr>
                      <a:r>
                        <a:rPr lang="en-US" sz="1400" i="0">
                          <a:solidFill>
                            <a:schemeClr val="tx1"/>
                          </a:solidFill>
                          <a:latin typeface="Calibri"/>
                        </a:rPr>
                        <a:t>Nationwide</a:t>
                      </a:r>
                    </a:p>
                  </a:txBody>
                  <a:tcPr marL="91439" marR="91439"/>
                </a:tc>
                <a:tc>
                  <a:txBody>
                    <a:bodyPr/>
                    <a:lstStyle/>
                    <a:p>
                      <a:pPr lvl="0" algn="l">
                        <a:lnSpc>
                          <a:spcPct val="100000"/>
                        </a:lnSpc>
                        <a:spcBef>
                          <a:spcPts val="0"/>
                        </a:spcBef>
                        <a:spcAft>
                          <a:spcPts val="0"/>
                        </a:spcAft>
                        <a:buNone/>
                      </a:pPr>
                      <a:r>
                        <a:rPr lang="en-US" sz="1400" i="0">
                          <a:solidFill>
                            <a:schemeClr val="tx1"/>
                          </a:solidFill>
                          <a:latin typeface="Calibri"/>
                        </a:rPr>
                        <a:t>All primary schools eligible</a:t>
                      </a:r>
                    </a:p>
                  </a:txBody>
                  <a:tcPr marL="91439" marR="91439"/>
                </a:tc>
                <a:extLst>
                  <a:ext uri="{0D108BD9-81ED-4DB2-BD59-A6C34878D82A}">
                    <a16:rowId xmlns:a16="http://schemas.microsoft.com/office/drawing/2014/main" val="2714031640"/>
                  </a:ext>
                </a:extLst>
              </a:tr>
              <a:tr h="943827">
                <a:tc>
                  <a:txBody>
                    <a:bodyPr/>
                    <a:lstStyle/>
                    <a:p>
                      <a:pPr lvl="0">
                        <a:buNone/>
                      </a:pPr>
                      <a:r>
                        <a:rPr lang="en-US" sz="1400"/>
                        <a:t>Embedding Formative Assessment</a:t>
                      </a:r>
                    </a:p>
                  </a:txBody>
                  <a:tcPr marL="91439" marR="91439"/>
                </a:tc>
                <a:tc>
                  <a:txBody>
                    <a:bodyPr/>
                    <a:lstStyle/>
                    <a:p>
                      <a:pPr lvl="0">
                        <a:buNone/>
                      </a:pPr>
                      <a:r>
                        <a:rPr lang="en-GB" sz="1400" dirty="0">
                          <a:hlinkClick r:id="rId5"/>
                        </a:rPr>
                        <a:t>Embedding Formative Assessment (subsidised programme) | EEF (educationendowmentfoundation.org.uk)</a:t>
                      </a:r>
                      <a:endParaRPr lang="en-US" sz="1400" dirty="0"/>
                    </a:p>
                  </a:txBody>
                  <a:tcPr marL="91439" marR="91439"/>
                </a:tc>
                <a:tc>
                  <a:txBody>
                    <a:bodyPr/>
                    <a:lstStyle/>
                    <a:p>
                      <a:pPr lvl="0">
                        <a:buNone/>
                      </a:pPr>
                      <a:r>
                        <a:rPr lang="en-US" sz="1400"/>
                        <a:t>Cross-curricular/feedback</a:t>
                      </a:r>
                    </a:p>
                  </a:txBody>
                  <a:tcPr marL="91439" marR="91439"/>
                </a:tc>
                <a:tc>
                  <a:txBody>
                    <a:bodyPr/>
                    <a:lstStyle/>
                    <a:p>
                      <a:pPr lvl="0">
                        <a:buNone/>
                      </a:pPr>
                      <a:r>
                        <a:rPr lang="en-US" sz="1400"/>
                        <a:t>KS3-4 (whole-school secondary)</a:t>
                      </a:r>
                    </a:p>
                  </a:txBody>
                  <a:tcPr marL="91439" marR="91439"/>
                </a:tc>
                <a:tc>
                  <a:txBody>
                    <a:bodyPr/>
                    <a:lstStyle/>
                    <a:p>
                      <a:pPr lvl="0">
                        <a:buNone/>
                      </a:pPr>
                      <a:r>
                        <a:rPr lang="en-GB" sz="1400" dirty="0"/>
                        <a:t>12 </a:t>
                      </a:r>
                      <a:r>
                        <a:rPr lang="en-US" sz="1400" dirty="0"/>
                        <a:t>July 2024</a:t>
                      </a:r>
                    </a:p>
                  </a:txBody>
                  <a:tcPr marL="91439" marR="91439"/>
                </a:tc>
                <a:tc>
                  <a:txBody>
                    <a:bodyPr/>
                    <a:lstStyle/>
                    <a:p>
                      <a:pPr lvl="0">
                        <a:buNone/>
                      </a:pPr>
                      <a:r>
                        <a:rPr lang="en-US" sz="1400" dirty="0"/>
                        <a:t>Nationwide</a:t>
                      </a:r>
                    </a:p>
                  </a:txBody>
                  <a:tcPr marL="91439" marR="91439"/>
                </a:tc>
                <a:tc>
                  <a:txBody>
                    <a:bodyPr/>
                    <a:lstStyle/>
                    <a:p>
                      <a:pPr lvl="0">
                        <a:buNone/>
                      </a:pPr>
                      <a:r>
                        <a:rPr lang="en-US" sz="1400" dirty="0"/>
                        <a:t>All secondary schools eligible</a:t>
                      </a:r>
                    </a:p>
                  </a:txBody>
                  <a:tcPr marL="91439" marR="91439"/>
                </a:tc>
                <a:extLst>
                  <a:ext uri="{0D108BD9-81ED-4DB2-BD59-A6C34878D82A}">
                    <a16:rowId xmlns:a16="http://schemas.microsoft.com/office/drawing/2014/main" val="761327280"/>
                  </a:ext>
                </a:extLst>
              </a:tr>
            </a:tbl>
          </a:graphicData>
        </a:graphic>
      </p:graphicFrame>
    </p:spTree>
    <p:extLst>
      <p:ext uri="{BB962C8B-B14F-4D97-AF65-F5344CB8AC3E}">
        <p14:creationId xmlns:p14="http://schemas.microsoft.com/office/powerpoint/2010/main" val="1963679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803E5A-EC9F-64D4-34AC-246CB67E4820}"/>
              </a:ext>
            </a:extLst>
          </p:cNvPr>
          <p:cNvSpPr>
            <a:spLocks noGrp="1"/>
          </p:cNvSpPr>
          <p:nvPr>
            <p:ph type="body" sz="quarter" idx="10"/>
          </p:nvPr>
        </p:nvSpPr>
        <p:spPr/>
        <p:txBody>
          <a:bodyPr/>
          <a:lstStyle/>
          <a:p>
            <a:r>
              <a:rPr lang="en-US" sz="3050">
                <a:latin typeface="Arial"/>
                <a:cs typeface="Arial"/>
              </a:rPr>
              <a:t>Trials</a:t>
            </a:r>
            <a:endParaRPr lang="en-US"/>
          </a:p>
        </p:txBody>
      </p:sp>
    </p:spTree>
    <p:extLst>
      <p:ext uri="{BB962C8B-B14F-4D97-AF65-F5344CB8AC3E}">
        <p14:creationId xmlns:p14="http://schemas.microsoft.com/office/powerpoint/2010/main" val="3346347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EA235B-28A9-4FB5-BD1E-8D698628E952}"/>
              </a:ext>
            </a:extLst>
          </p:cNvPr>
          <p:cNvSpPr txBox="1">
            <a:spLocks/>
          </p:cNvSpPr>
          <p:nvPr/>
        </p:nvSpPr>
        <p:spPr>
          <a:xfrm>
            <a:off x="280082" y="164986"/>
            <a:ext cx="8502772" cy="904161"/>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US" sz="3995" dirty="0">
                <a:latin typeface="Calibri"/>
                <a:cs typeface="Calibri"/>
              </a:rPr>
              <a:t>NELI Preschool</a:t>
            </a:r>
            <a:endParaRPr lang="en-US" sz="1998" dirty="0"/>
          </a:p>
        </p:txBody>
      </p:sp>
      <p:sp>
        <p:nvSpPr>
          <p:cNvPr id="4" name="Rectangle 3">
            <a:extLst>
              <a:ext uri="{FF2B5EF4-FFF2-40B4-BE49-F238E27FC236}">
                <a16:creationId xmlns:a16="http://schemas.microsoft.com/office/drawing/2014/main" id="{90D90CED-99ED-4397-AF56-DDF91FDD8B8D}"/>
              </a:ext>
            </a:extLst>
          </p:cNvPr>
          <p:cNvSpPr/>
          <p:nvPr/>
        </p:nvSpPr>
        <p:spPr>
          <a:xfrm>
            <a:off x="280082" y="1067783"/>
            <a:ext cx="6652301" cy="999954"/>
          </a:xfrm>
          <a:prstGeom prst="rect">
            <a:avLst/>
          </a:prstGeom>
        </p:spPr>
        <p:txBody>
          <a:bodyPr wrap="square" lIns="91440" tIns="45720" rIns="91440" bIns="45720" anchor="t">
            <a:spAutoFit/>
          </a:bodyPr>
          <a:lstStyle/>
          <a:p>
            <a:r>
              <a:rPr lang="en-GB" sz="1950" b="1" dirty="0">
                <a:solidFill>
                  <a:schemeClr val="accent2"/>
                </a:solidFill>
                <a:ea typeface="+mn-lt"/>
                <a:cs typeface="+mn-lt"/>
              </a:rPr>
              <a:t>Cost: no monetary cost – settings in the intervention group receive £400 and contribution to staff cover costs</a:t>
            </a:r>
          </a:p>
          <a:p>
            <a:r>
              <a:rPr lang="en-GB" sz="1950" b="1" dirty="0">
                <a:solidFill>
                  <a:schemeClr val="accent2"/>
                </a:solidFill>
                <a:ea typeface="+mn-lt"/>
                <a:cs typeface="+mn-lt"/>
              </a:rPr>
              <a:t>Settings in the control group receive £1250</a:t>
            </a:r>
            <a:endParaRPr lang="en-GB" sz="1998" b="1" dirty="0">
              <a:solidFill>
                <a:schemeClr val="accent2"/>
              </a:solidFill>
              <a:cs typeface="Calibri" panose="020F0502020204030204"/>
            </a:endParaRPr>
          </a:p>
        </p:txBody>
      </p:sp>
      <p:sp>
        <p:nvSpPr>
          <p:cNvPr id="6" name="Rectangle 5">
            <a:extLst>
              <a:ext uri="{FF2B5EF4-FFF2-40B4-BE49-F238E27FC236}">
                <a16:creationId xmlns:a16="http://schemas.microsoft.com/office/drawing/2014/main" id="{2A5B399B-30D8-4575-A915-04D78F5D7C11}"/>
              </a:ext>
            </a:extLst>
          </p:cNvPr>
          <p:cNvSpPr/>
          <p:nvPr/>
        </p:nvSpPr>
        <p:spPr>
          <a:xfrm>
            <a:off x="4509856" y="6076809"/>
            <a:ext cx="7423530" cy="369332"/>
          </a:xfrm>
          <a:prstGeom prst="rect">
            <a:avLst/>
          </a:prstGeom>
        </p:spPr>
        <p:txBody>
          <a:bodyPr wrap="square" lIns="91440" tIns="45720" rIns="91440" bIns="45720" anchor="t">
            <a:spAutoFit/>
          </a:bodyPr>
          <a:lstStyle/>
          <a:p>
            <a:r>
              <a:rPr lang="en-GB" b="1" dirty="0">
                <a:solidFill>
                  <a:schemeClr val="accent2"/>
                </a:solidFill>
              </a:rPr>
              <a:t>Website</a:t>
            </a:r>
            <a:r>
              <a:rPr lang="en-GB" dirty="0">
                <a:solidFill>
                  <a:schemeClr val="accent2"/>
                </a:solidFill>
              </a:rPr>
              <a:t>:</a:t>
            </a:r>
            <a:endParaRPr lang="en-GB" dirty="0">
              <a:solidFill>
                <a:schemeClr val="accent2"/>
              </a:solidFill>
              <a:latin typeface="Calibri"/>
              <a:ea typeface="Roboto"/>
              <a:cs typeface="Calibri"/>
            </a:endParaRPr>
          </a:p>
        </p:txBody>
      </p:sp>
      <p:sp>
        <p:nvSpPr>
          <p:cNvPr id="5" name="Rectangle 4">
            <a:extLst>
              <a:ext uri="{FF2B5EF4-FFF2-40B4-BE49-F238E27FC236}">
                <a16:creationId xmlns:a16="http://schemas.microsoft.com/office/drawing/2014/main" id="{F113203A-3DB7-4933-9B10-2234C00E983C}"/>
              </a:ext>
            </a:extLst>
          </p:cNvPr>
          <p:cNvSpPr/>
          <p:nvPr/>
        </p:nvSpPr>
        <p:spPr>
          <a:xfrm>
            <a:off x="6932383" y="159842"/>
            <a:ext cx="5070249" cy="1815882"/>
          </a:xfrm>
          <a:prstGeom prst="rect">
            <a:avLst/>
          </a:prstGeom>
          <a:solidFill>
            <a:schemeClr val="accent2"/>
          </a:solidFill>
        </p:spPr>
        <p:txBody>
          <a:bodyPr wrap="square" lIns="91440" tIns="45720" rIns="91440" bIns="45720" anchor="t">
            <a:spAutoFit/>
          </a:bodyPr>
          <a:lstStyle/>
          <a:p>
            <a:r>
              <a:rPr lang="en-GB" sz="1600" b="1" dirty="0">
                <a:solidFill>
                  <a:schemeClr val="bg1"/>
                </a:solidFill>
                <a:cs typeface="Calibri"/>
              </a:rPr>
              <a:t>Research trial</a:t>
            </a:r>
            <a:endParaRPr lang="en-US" sz="1600" dirty="0">
              <a:solidFill>
                <a:schemeClr val="bg1"/>
              </a:solidFill>
              <a:ea typeface="Calibri"/>
              <a:cs typeface="Calibri"/>
            </a:endParaRPr>
          </a:p>
          <a:p>
            <a:endParaRPr lang="en-GB" sz="1600" b="1" dirty="0">
              <a:solidFill>
                <a:schemeClr val="bg1"/>
              </a:solidFill>
              <a:ea typeface="Calibri"/>
              <a:cs typeface="Calibri"/>
            </a:endParaRPr>
          </a:p>
          <a:p>
            <a:r>
              <a:rPr lang="en-GB" sz="1600" b="1" dirty="0">
                <a:solidFill>
                  <a:schemeClr val="bg1"/>
                </a:solidFill>
                <a:cs typeface="Calibri"/>
              </a:rPr>
              <a:t>EYFS (ages 3-4) Speech and language</a:t>
            </a:r>
            <a:endParaRPr lang="en-GB" sz="1600" dirty="0">
              <a:solidFill>
                <a:schemeClr val="bg1"/>
              </a:solidFill>
              <a:ea typeface="Calibri"/>
              <a:cs typeface="Calibri"/>
            </a:endParaRPr>
          </a:p>
          <a:p>
            <a:endParaRPr lang="en-GB" sz="1600" b="1" dirty="0">
              <a:solidFill>
                <a:schemeClr val="bg1"/>
              </a:solidFill>
              <a:ea typeface="Calibri"/>
              <a:cs typeface="Calibri"/>
            </a:endParaRPr>
          </a:p>
          <a:p>
            <a:r>
              <a:rPr lang="en-GB" sz="1600" b="1" dirty="0">
                <a:solidFill>
                  <a:schemeClr val="bg1"/>
                </a:solidFill>
                <a:ea typeface="+mn-lt"/>
                <a:cs typeface="+mn-lt"/>
              </a:rPr>
              <a:t>Recruiting in (see notes for LAs)</a:t>
            </a:r>
          </a:p>
          <a:p>
            <a:endParaRPr lang="en-GB" sz="1600" dirty="0">
              <a:solidFill>
                <a:schemeClr val="bg1"/>
              </a:solidFill>
              <a:ea typeface="+mn-lt"/>
              <a:cs typeface="+mn-lt"/>
            </a:endParaRPr>
          </a:p>
          <a:p>
            <a:r>
              <a:rPr lang="en-GB" sz="1600" b="1" dirty="0">
                <a:solidFill>
                  <a:schemeClr val="bg1"/>
                </a:solidFill>
                <a:ea typeface="+mn-lt"/>
                <a:cs typeface="+mn-lt"/>
              </a:rPr>
              <a:t>Available to maintained and PVI nurseries</a:t>
            </a:r>
          </a:p>
        </p:txBody>
      </p:sp>
      <p:sp>
        <p:nvSpPr>
          <p:cNvPr id="9" name="TextBox 8">
            <a:extLst>
              <a:ext uri="{FF2B5EF4-FFF2-40B4-BE49-F238E27FC236}">
                <a16:creationId xmlns:a16="http://schemas.microsoft.com/office/drawing/2014/main" id="{98D2818A-49DA-7D02-FA59-0C8EDC8216AF}"/>
              </a:ext>
            </a:extLst>
          </p:cNvPr>
          <p:cNvSpPr txBox="1"/>
          <p:nvPr/>
        </p:nvSpPr>
        <p:spPr>
          <a:xfrm>
            <a:off x="258614" y="2220833"/>
            <a:ext cx="11653304" cy="2970044"/>
          </a:xfrm>
          <a:prstGeom prst="rect">
            <a:avLst/>
          </a:prstGeom>
          <a:noFill/>
        </p:spPr>
        <p:txBody>
          <a:bodyPr wrap="square">
            <a:spAutoFit/>
          </a:bodyPr>
          <a:lstStyle/>
          <a:p>
            <a:r>
              <a:rPr lang="en-GB" sz="1700" dirty="0"/>
              <a:t>NELI Preschool is a 20-week language enrichment programme for three to four-year-olds. The programme is centred around one storybook per week, drawing on principles of shared book reading and guided play. For 15-20 minutes every day, the whole class undertakes shared reading or various activities to increase vocabulary knowledge, develop narrative skills, encourage active listening, and build confidence in speaking. A small group (six children), who are identified through screening as having the poorest language skills, receive a targeted intervention to strengthen their abilities to use the taught vocabulary, while one-to-one sessions support the child’s understanding and narrative skills.</a:t>
            </a:r>
          </a:p>
          <a:p>
            <a:endParaRPr lang="en-GB" sz="1700" dirty="0"/>
          </a:p>
          <a:p>
            <a:r>
              <a:rPr lang="en-GB" sz="1700" dirty="0"/>
              <a:t>Teachers, teaching assistants, and nursery nurses are supported to deliver the programme through an asynchronous training programme delivered online, including videos showing practical examples, articles, and quizzes. In addition, there are forums for sharing among practitioners, as well as online support provided by speech and language therapists and educator “mentors” throughout training and delivery. </a:t>
            </a:r>
          </a:p>
        </p:txBody>
      </p:sp>
      <p:pic>
        <p:nvPicPr>
          <p:cNvPr id="3074" name="Picture 2" descr="OxEd &amp; Assessment logo">
            <a:extLst>
              <a:ext uri="{FF2B5EF4-FFF2-40B4-BE49-F238E27FC236}">
                <a16:creationId xmlns:a16="http://schemas.microsoft.com/office/drawing/2014/main" id="{2D322BA0-14B4-CD51-85ED-77FCDB26DF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0733" y="5061250"/>
            <a:ext cx="1752653" cy="858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120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EA235B-28A9-4FB5-BD1E-8D698628E952}"/>
              </a:ext>
            </a:extLst>
          </p:cNvPr>
          <p:cNvSpPr txBox="1">
            <a:spLocks/>
          </p:cNvSpPr>
          <p:nvPr/>
        </p:nvSpPr>
        <p:spPr>
          <a:xfrm>
            <a:off x="275717" y="143926"/>
            <a:ext cx="8502772" cy="904161"/>
          </a:xfrm>
          <a:prstGeom prst="rect">
            <a:avLst/>
          </a:prstGeom>
          <a:noFill/>
          <a:ln>
            <a:noFill/>
          </a:ln>
        </p:spPr>
        <p:txBody>
          <a:bodyPr spcFirstLastPara="1" wrap="square" lIns="91424" tIns="45700" rIns="91424" bIns="45700" anchor="t" anchorCtr="0"/>
          <a:lstStyle>
            <a:defPPr marR="0" lvl="0" algn="l" rtl="0">
              <a:lnSpc>
                <a:spcPct val="100000"/>
              </a:lnSpc>
              <a:spcBef>
                <a:spcPts val="0"/>
              </a:spcBef>
              <a:spcAft>
                <a:spcPts val="0"/>
              </a:spcAft>
            </a:defPPr>
            <a:lvl1pPr marL="457200" marR="0" lvl="0" indent="-228600" algn="l" rtl="0">
              <a:lnSpc>
                <a:spcPct val="110000"/>
              </a:lnSpc>
              <a:spcBef>
                <a:spcPts val="0"/>
              </a:spcBef>
              <a:spcAft>
                <a:spcPts val="0"/>
              </a:spcAft>
              <a:buClr>
                <a:srgbClr val="000000"/>
              </a:buClr>
              <a:buSzPts val="1500"/>
              <a:buFont typeface="Arial"/>
              <a:buNone/>
              <a:defRPr sz="1500" b="0" i="0" u="none" strike="noStrike" cap="none">
                <a:solidFill>
                  <a:srgbClr val="405866"/>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2pPr>
            <a:lvl3pPr marL="1371600" marR="0" lvl="2"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3pPr>
            <a:lvl4pPr marL="1828800" marR="0" lvl="3"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4pPr>
            <a:lvl5pPr marL="2286000" marR="0" lvl="4" indent="-228600" algn="l" rtl="0">
              <a:lnSpc>
                <a:spcPct val="100000"/>
              </a:lnSpc>
              <a:spcBef>
                <a:spcPts val="0"/>
              </a:spcBef>
              <a:spcAft>
                <a:spcPts val="0"/>
              </a:spcAft>
              <a:buClr>
                <a:srgbClr val="000000"/>
              </a:buClr>
              <a:buSzPts val="1500"/>
              <a:buFont typeface="Arial"/>
              <a:buNone/>
              <a:defRPr sz="1500" b="1" i="0" u="none" strike="noStrike" cap="none">
                <a:solidFill>
                  <a:srgbClr val="000000"/>
                </a:solidFill>
                <a:latin typeface="Montserrat"/>
                <a:ea typeface="Montserrat"/>
                <a:cs typeface="Montserrat"/>
                <a:sym typeface="Montserrat"/>
              </a:defRPr>
            </a:lvl5pPr>
            <a:lvl6pPr marL="2743200" marR="0" lvl="5"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indent="-457200"/>
            <a:r>
              <a:rPr lang="en-US" sz="3995">
                <a:latin typeface="Calibri"/>
                <a:cs typeface="Calibri"/>
              </a:rPr>
              <a:t>Emotion Coaching</a:t>
            </a:r>
            <a:endParaRPr lang="en-US" sz="1998"/>
          </a:p>
        </p:txBody>
      </p:sp>
      <p:sp>
        <p:nvSpPr>
          <p:cNvPr id="4" name="Rectangle 3">
            <a:extLst>
              <a:ext uri="{FF2B5EF4-FFF2-40B4-BE49-F238E27FC236}">
                <a16:creationId xmlns:a16="http://schemas.microsoft.com/office/drawing/2014/main" id="{90D90CED-99ED-4397-AF56-DDF91FDD8B8D}"/>
              </a:ext>
            </a:extLst>
          </p:cNvPr>
          <p:cNvSpPr/>
          <p:nvPr/>
        </p:nvSpPr>
        <p:spPr>
          <a:xfrm>
            <a:off x="275717" y="1015145"/>
            <a:ext cx="6843733" cy="992579"/>
          </a:xfrm>
          <a:prstGeom prst="rect">
            <a:avLst/>
          </a:prstGeom>
        </p:spPr>
        <p:txBody>
          <a:bodyPr wrap="square" lIns="91440" tIns="45720" rIns="91440" bIns="45720" anchor="t">
            <a:spAutoFit/>
          </a:bodyPr>
          <a:lstStyle/>
          <a:p>
            <a:r>
              <a:rPr lang="en-GB" sz="1950" b="1" dirty="0">
                <a:solidFill>
                  <a:schemeClr val="accent2"/>
                </a:solidFill>
                <a:ea typeface="+mn-lt"/>
                <a:cs typeface="+mn-lt"/>
              </a:rPr>
              <a:t>Cost: no monetary cost – settings in the intervention group receive £400 and 50% staff cover costs</a:t>
            </a:r>
          </a:p>
          <a:p>
            <a:r>
              <a:rPr lang="en-GB" sz="1950" b="1" dirty="0">
                <a:solidFill>
                  <a:schemeClr val="accent2"/>
                </a:solidFill>
                <a:ea typeface="+mn-lt"/>
                <a:cs typeface="+mn-lt"/>
              </a:rPr>
              <a:t>Settings in the control group receive £1400</a:t>
            </a:r>
            <a:endParaRPr lang="en-GB" sz="1950" b="1" dirty="0">
              <a:solidFill>
                <a:schemeClr val="accent2"/>
              </a:solidFill>
              <a:cs typeface="Calibri" panose="020F0502020204030204"/>
            </a:endParaRPr>
          </a:p>
        </p:txBody>
      </p:sp>
      <p:sp>
        <p:nvSpPr>
          <p:cNvPr id="6" name="Rectangle 5">
            <a:extLst>
              <a:ext uri="{FF2B5EF4-FFF2-40B4-BE49-F238E27FC236}">
                <a16:creationId xmlns:a16="http://schemas.microsoft.com/office/drawing/2014/main" id="{2A5B399B-30D8-4575-A915-04D78F5D7C11}"/>
              </a:ext>
            </a:extLst>
          </p:cNvPr>
          <p:cNvSpPr/>
          <p:nvPr/>
        </p:nvSpPr>
        <p:spPr>
          <a:xfrm>
            <a:off x="4651899" y="6076809"/>
            <a:ext cx="7272416" cy="646331"/>
          </a:xfrm>
          <a:prstGeom prst="rect">
            <a:avLst/>
          </a:prstGeom>
        </p:spPr>
        <p:txBody>
          <a:bodyPr wrap="square" lIns="91440" tIns="45720" rIns="91440" bIns="45720" anchor="t">
            <a:spAutoFit/>
          </a:bodyPr>
          <a:lstStyle/>
          <a:p>
            <a:r>
              <a:rPr lang="en-GB" b="1" dirty="0">
                <a:solidFill>
                  <a:schemeClr val="accent2"/>
                </a:solidFill>
              </a:rPr>
              <a:t>Website</a:t>
            </a:r>
            <a:r>
              <a:rPr lang="en-GB" dirty="0">
                <a:solidFill>
                  <a:schemeClr val="accent2"/>
                </a:solidFill>
              </a:rPr>
              <a:t>: </a:t>
            </a:r>
            <a:r>
              <a:rPr lang="en-GB" dirty="0">
                <a:hlinkClick r:id="rId3"/>
              </a:rPr>
              <a:t>Emotion Coaching (2024/25 trial) | EEF (educationendowmentfoundation.org.uk)</a:t>
            </a:r>
            <a:endParaRPr lang="en-GB" dirty="0">
              <a:solidFill>
                <a:schemeClr val="accent2"/>
              </a:solidFill>
              <a:latin typeface="Calibri"/>
              <a:ea typeface="Roboto"/>
              <a:cs typeface="Calibri"/>
            </a:endParaRPr>
          </a:p>
        </p:txBody>
      </p:sp>
      <p:sp>
        <p:nvSpPr>
          <p:cNvPr id="5" name="Rectangle 4">
            <a:extLst>
              <a:ext uri="{FF2B5EF4-FFF2-40B4-BE49-F238E27FC236}">
                <a16:creationId xmlns:a16="http://schemas.microsoft.com/office/drawing/2014/main" id="{F113203A-3DB7-4933-9B10-2234C00E983C}"/>
              </a:ext>
            </a:extLst>
          </p:cNvPr>
          <p:cNvSpPr/>
          <p:nvPr/>
        </p:nvSpPr>
        <p:spPr>
          <a:xfrm>
            <a:off x="7119450" y="170527"/>
            <a:ext cx="4926530" cy="1815882"/>
          </a:xfrm>
          <a:prstGeom prst="rect">
            <a:avLst/>
          </a:prstGeom>
          <a:solidFill>
            <a:schemeClr val="accent2"/>
          </a:solidFill>
        </p:spPr>
        <p:txBody>
          <a:bodyPr wrap="square" lIns="91440" tIns="45720" rIns="91440" bIns="45720" anchor="t">
            <a:spAutoFit/>
          </a:bodyPr>
          <a:lstStyle/>
          <a:p>
            <a:r>
              <a:rPr lang="en-GB" sz="1600" b="1" dirty="0">
                <a:solidFill>
                  <a:schemeClr val="bg1"/>
                </a:solidFill>
                <a:cs typeface="Calibri"/>
              </a:rPr>
              <a:t>Research trial</a:t>
            </a:r>
            <a:endParaRPr lang="en-US" sz="1600" dirty="0">
              <a:solidFill>
                <a:schemeClr val="bg1"/>
              </a:solidFill>
              <a:ea typeface="Calibri"/>
              <a:cs typeface="Calibri"/>
            </a:endParaRPr>
          </a:p>
          <a:p>
            <a:endParaRPr lang="en-GB" sz="1600" b="1" dirty="0">
              <a:solidFill>
                <a:schemeClr val="bg1"/>
              </a:solidFill>
              <a:ea typeface="Calibri"/>
              <a:cs typeface="Calibri"/>
            </a:endParaRPr>
          </a:p>
          <a:p>
            <a:r>
              <a:rPr lang="en-GB" sz="1600" b="1" dirty="0">
                <a:solidFill>
                  <a:schemeClr val="bg1"/>
                </a:solidFill>
                <a:cs typeface="Calibri"/>
              </a:rPr>
              <a:t>EYFS (ages 3-4) Social and emotional skills</a:t>
            </a:r>
            <a:endParaRPr lang="en-GB" sz="1600" dirty="0">
              <a:solidFill>
                <a:schemeClr val="bg1"/>
              </a:solidFill>
              <a:ea typeface="Calibri"/>
              <a:cs typeface="Calibri"/>
            </a:endParaRPr>
          </a:p>
          <a:p>
            <a:endParaRPr lang="en-GB" sz="1600" b="1" dirty="0">
              <a:solidFill>
                <a:schemeClr val="bg1"/>
              </a:solidFill>
              <a:ea typeface="Calibri"/>
              <a:cs typeface="Calibri"/>
            </a:endParaRPr>
          </a:p>
          <a:p>
            <a:r>
              <a:rPr lang="en-GB" sz="1600" b="1" dirty="0">
                <a:solidFill>
                  <a:schemeClr val="bg1"/>
                </a:solidFill>
                <a:ea typeface="+mn-lt"/>
                <a:cs typeface="+mn-lt"/>
              </a:rPr>
              <a:t>Recruiting in (see notes for LAs)</a:t>
            </a:r>
          </a:p>
          <a:p>
            <a:endParaRPr lang="en-GB" sz="1600" dirty="0">
              <a:solidFill>
                <a:schemeClr val="bg1"/>
              </a:solidFill>
              <a:ea typeface="+mn-lt"/>
              <a:cs typeface="+mn-lt"/>
            </a:endParaRPr>
          </a:p>
          <a:p>
            <a:r>
              <a:rPr lang="en-GB" sz="1600" b="1" dirty="0">
                <a:solidFill>
                  <a:schemeClr val="bg1"/>
                </a:solidFill>
                <a:ea typeface="+mn-lt"/>
                <a:cs typeface="+mn-lt"/>
              </a:rPr>
              <a:t>Available to maintained, school based and PVI nurseries</a:t>
            </a:r>
          </a:p>
        </p:txBody>
      </p:sp>
      <p:pic>
        <p:nvPicPr>
          <p:cNvPr id="1026" name="Picture 2">
            <a:extLst>
              <a:ext uri="{FF2B5EF4-FFF2-40B4-BE49-F238E27FC236}">
                <a16:creationId xmlns:a16="http://schemas.microsoft.com/office/drawing/2014/main" id="{390AD630-155D-3DD6-CDBC-7AFCA58C26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5158" y="5097892"/>
            <a:ext cx="2166937" cy="7524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8279594-8314-40A6-D834-77A41CF6AD11}"/>
              </a:ext>
            </a:extLst>
          </p:cNvPr>
          <p:cNvPicPr>
            <a:picLocks noChangeAspect="1"/>
          </p:cNvPicPr>
          <p:nvPr/>
        </p:nvPicPr>
        <p:blipFill>
          <a:blip r:embed="rId5"/>
          <a:stretch>
            <a:fillRect/>
          </a:stretch>
        </p:blipFill>
        <p:spPr>
          <a:xfrm>
            <a:off x="10981806" y="4990852"/>
            <a:ext cx="733425" cy="838200"/>
          </a:xfrm>
          <a:prstGeom prst="rect">
            <a:avLst/>
          </a:prstGeom>
        </p:spPr>
      </p:pic>
      <p:sp>
        <p:nvSpPr>
          <p:cNvPr id="13" name="TextBox 12">
            <a:extLst>
              <a:ext uri="{FF2B5EF4-FFF2-40B4-BE49-F238E27FC236}">
                <a16:creationId xmlns:a16="http://schemas.microsoft.com/office/drawing/2014/main" id="{940D51DA-60D3-870C-CD2C-741C2C378313}"/>
              </a:ext>
            </a:extLst>
          </p:cNvPr>
          <p:cNvSpPr txBox="1"/>
          <p:nvPr/>
        </p:nvSpPr>
        <p:spPr>
          <a:xfrm>
            <a:off x="205273" y="2234166"/>
            <a:ext cx="11715026" cy="2970044"/>
          </a:xfrm>
          <a:prstGeom prst="rect">
            <a:avLst/>
          </a:prstGeom>
          <a:noFill/>
        </p:spPr>
        <p:txBody>
          <a:bodyPr wrap="square">
            <a:spAutoFit/>
          </a:bodyPr>
          <a:lstStyle/>
          <a:p>
            <a:r>
              <a:rPr lang="en-GB" sz="1700" dirty="0"/>
              <a:t>Emotion Coaching aims to develop children’s personal, social and emotional skills, including self-regulation, through fostering warm and responsive relationships between children and staff. The programme provides a four-step framework: Step 1: Recognising the child’s feelings and empathising with them; Step 2: Validating the feelings and labelling them; Step 3: Setting limits on behaviour; Step 4: Problem-solve with the child. </a:t>
            </a:r>
          </a:p>
          <a:p>
            <a:endParaRPr lang="en-GB" sz="1700" dirty="0"/>
          </a:p>
          <a:p>
            <a:r>
              <a:rPr lang="en-GB" sz="1700" dirty="0"/>
              <a:t>Three to four practitioners in each setting (including the manager or setting lead) attend a two-day core training and two follow-up online workshops. The follow-up workshops are done to review practice, which is monitored through reflective logs. These develop participants’ understanding of how Emotion Coaching supports the development of self-regulation through co-regulation, and development of practical skills to use Emotion Coaching in everyday practice. The programme uses a cascading model that supports trained participants to become Emotion Coaching leads and accredited Practitioner Trainers over a three-month period, utilising training materials provided to cascade the approaches into their own setting. </a:t>
            </a:r>
          </a:p>
        </p:txBody>
      </p:sp>
    </p:spTree>
    <p:extLst>
      <p:ext uri="{BB962C8B-B14F-4D97-AF65-F5344CB8AC3E}">
        <p14:creationId xmlns:p14="http://schemas.microsoft.com/office/powerpoint/2010/main" val="104843905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183</TotalTime>
  <Words>2820</Words>
  <Application>Microsoft Office PowerPoint</Application>
  <PresentationFormat>Widescreen</PresentationFormat>
  <Paragraphs>247</Paragraphs>
  <Slides>18</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Gotham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Mullins</dc:creator>
  <cp:lastModifiedBy>Sarah Mullins</cp:lastModifiedBy>
  <cp:revision>18</cp:revision>
  <dcterms:created xsi:type="dcterms:W3CDTF">2023-12-12T14:57:23Z</dcterms:created>
  <dcterms:modified xsi:type="dcterms:W3CDTF">2024-01-24T13:59:11Z</dcterms:modified>
</cp:coreProperties>
</file>